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01" r:id="rId2"/>
    <p:sldId id="302" r:id="rId3"/>
    <p:sldId id="314" r:id="rId4"/>
    <p:sldId id="313" r:id="rId5"/>
    <p:sldId id="312" r:id="rId6"/>
    <p:sldId id="303" r:id="rId7"/>
    <p:sldId id="304" r:id="rId8"/>
    <p:sldId id="318" r:id="rId9"/>
    <p:sldId id="316" r:id="rId10"/>
    <p:sldId id="317" r:id="rId11"/>
    <p:sldId id="319" r:id="rId12"/>
    <p:sldId id="305" r:id="rId13"/>
    <p:sldId id="309" r:id="rId14"/>
    <p:sldId id="310" r:id="rId15"/>
    <p:sldId id="306" r:id="rId16"/>
    <p:sldId id="315" r:id="rId17"/>
  </p:sldIdLst>
  <p:sldSz cx="9144000" cy="6858000" type="screen4x3"/>
  <p:notesSz cx="6858000" cy="90805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CCFF"/>
    <a:srgbClr val="00CCFF"/>
    <a:srgbClr val="66FFCC"/>
    <a:srgbClr val="66FFFF"/>
    <a:srgbClr val="00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73" autoAdjust="0"/>
  </p:normalViewPr>
  <p:slideViewPr>
    <p:cSldViewPr>
      <p:cViewPr>
        <p:scale>
          <a:sx n="117" d="100"/>
          <a:sy n="117" d="100"/>
        </p:scale>
        <p:origin x="-1380" y="-22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vl1pPr>
          </a:lstStyle>
          <a:p>
            <a:pPr>
              <a:defRPr/>
            </a:pPr>
            <a:endParaRPr lang="en-US" dirty="0"/>
          </a:p>
        </p:txBody>
      </p:sp>
      <p:sp>
        <p:nvSpPr>
          <p:cNvPr id="92163" name="Rectangle 3"/>
          <p:cNvSpPr>
            <a:spLocks noGrp="1" noChangeArrowheads="1"/>
          </p:cNvSpPr>
          <p:nvPr>
            <p:ph type="dt" sz="quarter" idx="1"/>
          </p:nvPr>
        </p:nvSpPr>
        <p:spPr bwMode="auto">
          <a:xfrm>
            <a:off x="3884613"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vl1pPr>
          </a:lstStyle>
          <a:p>
            <a:pPr>
              <a:defRPr/>
            </a:pPr>
            <a:endParaRPr lang="en-US" dirty="0"/>
          </a:p>
        </p:txBody>
      </p:sp>
      <p:sp>
        <p:nvSpPr>
          <p:cNvPr id="92164" name="Rectangle 4"/>
          <p:cNvSpPr>
            <a:spLocks noGrp="1" noChangeArrowheads="1"/>
          </p:cNvSpPr>
          <p:nvPr>
            <p:ph type="ftr" sz="quarter" idx="2"/>
          </p:nvPr>
        </p:nvSpPr>
        <p:spPr bwMode="auto">
          <a:xfrm>
            <a:off x="0" y="8624888"/>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vl1pPr>
          </a:lstStyle>
          <a:p>
            <a:pPr>
              <a:defRPr/>
            </a:pPr>
            <a:r>
              <a:rPr lang="en-US" dirty="0"/>
              <a:t>BAILMENT</a:t>
            </a:r>
          </a:p>
        </p:txBody>
      </p:sp>
      <p:sp>
        <p:nvSpPr>
          <p:cNvPr id="92165" name="Rectangle 5"/>
          <p:cNvSpPr>
            <a:spLocks noGrp="1" noChangeArrowheads="1"/>
          </p:cNvSpPr>
          <p:nvPr>
            <p:ph type="sldNum" sz="quarter" idx="3"/>
          </p:nvPr>
        </p:nvSpPr>
        <p:spPr bwMode="auto">
          <a:xfrm>
            <a:off x="3884613" y="8624888"/>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2167269-A86D-4026-97B6-6640A67546DE}" type="slidenum">
              <a:rPr lang="en-US"/>
              <a:pPr>
                <a:defRPr/>
              </a:pPr>
              <a:t>‹#›</a:t>
            </a:fld>
            <a:endParaRPr lang="en-US" dirty="0"/>
          </a:p>
        </p:txBody>
      </p:sp>
    </p:spTree>
    <p:extLst>
      <p:ext uri="{BB962C8B-B14F-4D97-AF65-F5344CB8AC3E}">
        <p14:creationId xmlns:p14="http://schemas.microsoft.com/office/powerpoint/2010/main" val="4131018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vl1pPr>
          </a:lstStyle>
          <a:p>
            <a:pPr>
              <a:defRPr/>
            </a:pPr>
            <a:endParaRPr lang="en-US" dirty="0"/>
          </a:p>
        </p:txBody>
      </p:sp>
      <p:sp>
        <p:nvSpPr>
          <p:cNvPr id="16387" name="Rectangle 3"/>
          <p:cNvSpPr>
            <a:spLocks noGrp="1" noChangeArrowheads="1"/>
          </p:cNvSpPr>
          <p:nvPr>
            <p:ph type="dt" idx="1"/>
          </p:nvPr>
        </p:nvSpPr>
        <p:spPr bwMode="auto">
          <a:xfrm>
            <a:off x="3884613"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4313238"/>
            <a:ext cx="5486400" cy="408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624888"/>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vl1pPr>
          </a:lstStyle>
          <a:p>
            <a:pPr>
              <a:defRPr/>
            </a:pPr>
            <a:r>
              <a:rPr lang="en-US" dirty="0"/>
              <a:t>BAILMENT</a:t>
            </a:r>
          </a:p>
        </p:txBody>
      </p:sp>
      <p:sp>
        <p:nvSpPr>
          <p:cNvPr id="16391" name="Rectangle 7"/>
          <p:cNvSpPr>
            <a:spLocks noGrp="1" noChangeArrowheads="1"/>
          </p:cNvSpPr>
          <p:nvPr>
            <p:ph type="sldNum" sz="quarter" idx="5"/>
          </p:nvPr>
        </p:nvSpPr>
        <p:spPr bwMode="auto">
          <a:xfrm>
            <a:off x="3884613" y="8624888"/>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E91D3EA-8CD3-455D-B0E3-CEB61365A665}" type="slidenum">
              <a:rPr lang="en-US"/>
              <a:pPr>
                <a:defRPr/>
              </a:pPr>
              <a:t>‹#›</a:t>
            </a:fld>
            <a:endParaRPr lang="en-US" dirty="0"/>
          </a:p>
        </p:txBody>
      </p:sp>
    </p:spTree>
    <p:extLst>
      <p:ext uri="{BB962C8B-B14F-4D97-AF65-F5344CB8AC3E}">
        <p14:creationId xmlns:p14="http://schemas.microsoft.com/office/powerpoint/2010/main" val="2474370698"/>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ChangeArrowheads="1"/>
          </p:cNvSpPr>
          <p:nvPr>
            <p:ph type="ftr" sz="quarter" idx="4"/>
          </p:nvPr>
        </p:nvSpPr>
        <p:spPr>
          <a:noFill/>
        </p:spPr>
        <p:txBody>
          <a:bodyPr/>
          <a:lstStyle/>
          <a:p>
            <a:r>
              <a:rPr lang="en-US" dirty="0" smtClean="0"/>
              <a:t>BAILMENT</a:t>
            </a: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6"/>
          <p:cNvSpPr>
            <a:spLocks noGrp="1" noChangeArrowheads="1"/>
          </p:cNvSpPr>
          <p:nvPr>
            <p:ph type="ftr" sz="quarter" idx="4"/>
          </p:nvPr>
        </p:nvSpPr>
        <p:spPr>
          <a:noFill/>
        </p:spPr>
        <p:txBody>
          <a:bodyPr/>
          <a:lstStyle/>
          <a:p>
            <a:r>
              <a:rPr lang="en-US" dirty="0" smtClean="0"/>
              <a:t>BAILMENT</a:t>
            </a: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Grp="1" noChangeArrowheads="1"/>
          </p:cNvSpPr>
          <p:nvPr>
            <p:ph type="ftr" sz="quarter" idx="4"/>
          </p:nvPr>
        </p:nvSpPr>
        <p:spPr>
          <a:noFill/>
        </p:spPr>
        <p:txBody>
          <a:bodyPr/>
          <a:lstStyle/>
          <a:p>
            <a:r>
              <a:rPr lang="en-US" dirty="0" smtClean="0"/>
              <a:t>BAILMENT</a:t>
            </a: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6" name="Rectangle 6"/>
          <p:cNvSpPr>
            <a:spLocks noGrp="1" noChangeArrowheads="1"/>
          </p:cNvSpPr>
          <p:nvPr>
            <p:ph type="sldNum" sz="quarter" idx="12"/>
          </p:nvPr>
        </p:nvSpPr>
        <p:spPr>
          <a:ln/>
        </p:spPr>
        <p:txBody>
          <a:bodyPr/>
          <a:lstStyle>
            <a:lvl1pPr>
              <a:defRPr/>
            </a:lvl1pPr>
          </a:lstStyle>
          <a:p>
            <a:pPr>
              <a:defRPr/>
            </a:pPr>
            <a:fld id="{797878D4-C87D-4444-ACCC-7706C75EE82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6" name="Rectangle 6"/>
          <p:cNvSpPr>
            <a:spLocks noGrp="1" noChangeArrowheads="1"/>
          </p:cNvSpPr>
          <p:nvPr>
            <p:ph type="sldNum" sz="quarter" idx="12"/>
          </p:nvPr>
        </p:nvSpPr>
        <p:spPr>
          <a:ln/>
        </p:spPr>
        <p:txBody>
          <a:bodyPr/>
          <a:lstStyle>
            <a:lvl1pPr>
              <a:defRPr/>
            </a:lvl1pPr>
          </a:lstStyle>
          <a:p>
            <a:pPr>
              <a:defRPr/>
            </a:pPr>
            <a:fld id="{B1B025D2-F6C4-47C2-9084-299EEEC9679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6" name="Rectangle 6"/>
          <p:cNvSpPr>
            <a:spLocks noGrp="1" noChangeArrowheads="1"/>
          </p:cNvSpPr>
          <p:nvPr>
            <p:ph type="sldNum" sz="quarter" idx="12"/>
          </p:nvPr>
        </p:nvSpPr>
        <p:spPr>
          <a:ln/>
        </p:spPr>
        <p:txBody>
          <a:bodyPr/>
          <a:lstStyle>
            <a:lvl1pPr>
              <a:defRPr/>
            </a:lvl1pPr>
          </a:lstStyle>
          <a:p>
            <a:pPr>
              <a:defRPr/>
            </a:pPr>
            <a:fld id="{769D0B54-BDEB-477E-BFF0-82AE289F0EB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6" name="Rectangle 6"/>
          <p:cNvSpPr>
            <a:spLocks noGrp="1" noChangeArrowheads="1"/>
          </p:cNvSpPr>
          <p:nvPr>
            <p:ph type="sldNum" sz="quarter" idx="12"/>
          </p:nvPr>
        </p:nvSpPr>
        <p:spPr>
          <a:ln/>
        </p:spPr>
        <p:txBody>
          <a:bodyPr/>
          <a:lstStyle>
            <a:lvl1pPr>
              <a:defRPr/>
            </a:lvl1pPr>
          </a:lstStyle>
          <a:p>
            <a:pPr>
              <a:defRPr/>
            </a:pPr>
            <a:fld id="{19CD6F3D-39F7-4158-B5F9-5D603A79FC6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6" name="Rectangle 6"/>
          <p:cNvSpPr>
            <a:spLocks noGrp="1" noChangeArrowheads="1"/>
          </p:cNvSpPr>
          <p:nvPr>
            <p:ph type="sldNum" sz="quarter" idx="12"/>
          </p:nvPr>
        </p:nvSpPr>
        <p:spPr>
          <a:ln/>
        </p:spPr>
        <p:txBody>
          <a:bodyPr/>
          <a:lstStyle>
            <a:lvl1pPr>
              <a:defRPr/>
            </a:lvl1pPr>
          </a:lstStyle>
          <a:p>
            <a:pPr>
              <a:defRPr/>
            </a:pPr>
            <a:fld id="{EF45B145-E31A-4B93-A2E6-A89FB4051AD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7" name="Rectangle 6"/>
          <p:cNvSpPr>
            <a:spLocks noGrp="1" noChangeArrowheads="1"/>
          </p:cNvSpPr>
          <p:nvPr>
            <p:ph type="sldNum" sz="quarter" idx="12"/>
          </p:nvPr>
        </p:nvSpPr>
        <p:spPr>
          <a:ln/>
        </p:spPr>
        <p:txBody>
          <a:bodyPr/>
          <a:lstStyle>
            <a:lvl1pPr>
              <a:defRPr/>
            </a:lvl1pPr>
          </a:lstStyle>
          <a:p>
            <a:pPr>
              <a:defRPr/>
            </a:pPr>
            <a:fld id="{48646B41-C074-49E2-95C6-5C8ADDD396F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9" name="Rectangle 6"/>
          <p:cNvSpPr>
            <a:spLocks noGrp="1" noChangeArrowheads="1"/>
          </p:cNvSpPr>
          <p:nvPr>
            <p:ph type="sldNum" sz="quarter" idx="12"/>
          </p:nvPr>
        </p:nvSpPr>
        <p:spPr>
          <a:ln/>
        </p:spPr>
        <p:txBody>
          <a:bodyPr/>
          <a:lstStyle>
            <a:lvl1pPr>
              <a:defRPr/>
            </a:lvl1pPr>
          </a:lstStyle>
          <a:p>
            <a:pPr>
              <a:defRPr/>
            </a:pPr>
            <a:fld id="{3B079DC3-CEBA-4D99-BF8E-8EFF9F2777D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5" name="Rectangle 6"/>
          <p:cNvSpPr>
            <a:spLocks noGrp="1" noChangeArrowheads="1"/>
          </p:cNvSpPr>
          <p:nvPr>
            <p:ph type="sldNum" sz="quarter" idx="12"/>
          </p:nvPr>
        </p:nvSpPr>
        <p:spPr>
          <a:ln/>
        </p:spPr>
        <p:txBody>
          <a:bodyPr/>
          <a:lstStyle>
            <a:lvl1pPr>
              <a:defRPr/>
            </a:lvl1pPr>
          </a:lstStyle>
          <a:p>
            <a:pPr>
              <a:defRPr/>
            </a:pPr>
            <a:fld id="{7745E268-7BE6-4F14-86B2-CAD0BB1F62F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4" name="Rectangle 6"/>
          <p:cNvSpPr>
            <a:spLocks noGrp="1" noChangeArrowheads="1"/>
          </p:cNvSpPr>
          <p:nvPr>
            <p:ph type="sldNum" sz="quarter" idx="12"/>
          </p:nvPr>
        </p:nvSpPr>
        <p:spPr>
          <a:ln/>
        </p:spPr>
        <p:txBody>
          <a:bodyPr/>
          <a:lstStyle>
            <a:lvl1pPr>
              <a:defRPr/>
            </a:lvl1pPr>
          </a:lstStyle>
          <a:p>
            <a:pPr>
              <a:defRPr/>
            </a:pPr>
            <a:fld id="{9808A401-4492-4AA0-ACCA-DE4A91DDB0D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7" name="Rectangle 6"/>
          <p:cNvSpPr>
            <a:spLocks noGrp="1" noChangeArrowheads="1"/>
          </p:cNvSpPr>
          <p:nvPr>
            <p:ph type="sldNum" sz="quarter" idx="12"/>
          </p:nvPr>
        </p:nvSpPr>
        <p:spPr>
          <a:ln/>
        </p:spPr>
        <p:txBody>
          <a:bodyPr/>
          <a:lstStyle>
            <a:lvl1pPr>
              <a:defRPr/>
            </a:lvl1pPr>
          </a:lstStyle>
          <a:p>
            <a:pPr>
              <a:defRPr/>
            </a:pPr>
            <a:fld id="{4440F955-3391-4D75-89BE-89403594AF4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Increased Competition = Lower Cost to Taxpayers</a:t>
            </a:r>
          </a:p>
        </p:txBody>
      </p:sp>
      <p:sp>
        <p:nvSpPr>
          <p:cNvPr id="7" name="Rectangle 6"/>
          <p:cNvSpPr>
            <a:spLocks noGrp="1" noChangeArrowheads="1"/>
          </p:cNvSpPr>
          <p:nvPr>
            <p:ph type="sldNum" sz="quarter" idx="12"/>
          </p:nvPr>
        </p:nvSpPr>
        <p:spPr>
          <a:ln/>
        </p:spPr>
        <p:txBody>
          <a:bodyPr/>
          <a:lstStyle>
            <a:lvl1pPr>
              <a:defRPr/>
            </a:lvl1pPr>
          </a:lstStyle>
          <a:p>
            <a:pPr>
              <a:defRPr/>
            </a:pPr>
            <a:fld id="{BA4B5814-8448-441A-8EAD-37D168AA999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lvl1pPr>
          </a:lstStyle>
          <a:p>
            <a:pPr>
              <a:defRPr/>
            </a:pPr>
            <a:r>
              <a:rPr lang="en-US" dirty="0"/>
              <a:t>Increased Competition = Lower Cost to Taxpayers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E6859F1-9B3D-4F8F-BB96-A71DB3CED36F}" type="slidenum">
              <a:rPr lang="en-US"/>
              <a:pPr>
                <a:defRPr/>
              </a:pPr>
              <a:t>‹#›</a:t>
            </a:fld>
            <a:endParaRPr lang="en-US" dirty="0"/>
          </a:p>
        </p:txBody>
      </p:sp>
      <p:grpSp>
        <p:nvGrpSpPr>
          <p:cNvPr id="1031" name="Group 7"/>
          <p:cNvGrpSpPr>
            <a:grpSpLocks/>
          </p:cNvGrpSpPr>
          <p:nvPr userDrawn="1"/>
        </p:nvGrpSpPr>
        <p:grpSpPr bwMode="auto">
          <a:xfrm>
            <a:off x="0" y="119063"/>
            <a:ext cx="9274175" cy="1292225"/>
            <a:chOff x="48" y="75"/>
            <a:chExt cx="5842" cy="814"/>
          </a:xfrm>
        </p:grpSpPr>
        <p:pic>
          <p:nvPicPr>
            <p:cNvPr id="1032" name="Picture 8" descr="DSCC Way -small"/>
            <p:cNvPicPr>
              <a:picLocks noChangeAspect="1" noChangeArrowheads="1"/>
            </p:cNvPicPr>
            <p:nvPr userDrawn="1"/>
          </p:nvPicPr>
          <p:blipFill>
            <a:blip r:embed="rId13" cstate="print"/>
            <a:srcRect/>
            <a:stretch>
              <a:fillRect/>
            </a:stretch>
          </p:blipFill>
          <p:spPr bwMode="auto">
            <a:xfrm>
              <a:off x="4760" y="288"/>
              <a:ext cx="624" cy="226"/>
            </a:xfrm>
            <a:prstGeom prst="rect">
              <a:avLst/>
            </a:prstGeom>
            <a:noFill/>
            <a:ln w="9525">
              <a:noFill/>
              <a:miter lim="800000"/>
              <a:headEnd/>
              <a:tailEnd/>
            </a:ln>
          </p:spPr>
        </p:pic>
        <p:pic>
          <p:nvPicPr>
            <p:cNvPr id="1033" name="Picture 9" descr="Logo copy"/>
            <p:cNvPicPr>
              <a:picLocks noChangeAspect="1" noChangeArrowheads="1"/>
            </p:cNvPicPr>
            <p:nvPr userDrawn="1"/>
          </p:nvPicPr>
          <p:blipFill>
            <a:blip r:embed="rId14" cstate="print"/>
            <a:srcRect/>
            <a:stretch>
              <a:fillRect/>
            </a:stretch>
          </p:blipFill>
          <p:spPr bwMode="auto">
            <a:xfrm>
              <a:off x="48" y="91"/>
              <a:ext cx="838" cy="798"/>
            </a:xfrm>
            <a:prstGeom prst="rect">
              <a:avLst/>
            </a:prstGeom>
            <a:noFill/>
            <a:ln w="9525">
              <a:noFill/>
              <a:miter lim="800000"/>
              <a:headEnd/>
              <a:tailEnd/>
            </a:ln>
          </p:spPr>
        </p:pic>
        <p:sp>
          <p:nvSpPr>
            <p:cNvPr id="1034" name="AutoShape 10"/>
            <p:cNvSpPr>
              <a:spLocks noChangeArrowheads="1"/>
            </p:cNvSpPr>
            <p:nvPr userDrawn="1"/>
          </p:nvSpPr>
          <p:spPr bwMode="auto">
            <a:xfrm>
              <a:off x="4454" y="75"/>
              <a:ext cx="1236" cy="506"/>
            </a:xfrm>
            <a:prstGeom prst="flowChartExtract">
              <a:avLst/>
            </a:prstGeom>
            <a:noFill/>
            <a:ln w="38100">
              <a:solidFill>
                <a:srgbClr val="000099"/>
              </a:solidFill>
              <a:miter lim="800000"/>
              <a:headEnd/>
              <a:tailEnd/>
            </a:ln>
            <a:effectLst/>
          </p:spPr>
          <p:txBody>
            <a:bodyPr wrap="none" anchor="ctr"/>
            <a:lstStyle/>
            <a:p>
              <a:pPr>
                <a:defRPr/>
              </a:pPr>
              <a:endParaRPr lang="en-US" dirty="0"/>
            </a:p>
          </p:txBody>
        </p:sp>
        <p:sp>
          <p:nvSpPr>
            <p:cNvPr id="1035" name="Line 11"/>
            <p:cNvSpPr>
              <a:spLocks noChangeShapeType="1"/>
            </p:cNvSpPr>
            <p:nvPr userDrawn="1"/>
          </p:nvSpPr>
          <p:spPr bwMode="auto">
            <a:xfrm>
              <a:off x="885" y="720"/>
              <a:ext cx="4768" cy="0"/>
            </a:xfrm>
            <a:prstGeom prst="line">
              <a:avLst/>
            </a:prstGeom>
            <a:noFill/>
            <a:ln w="57150">
              <a:solidFill>
                <a:srgbClr val="000099"/>
              </a:solidFill>
              <a:round/>
              <a:headEnd/>
              <a:tailEnd/>
            </a:ln>
            <a:effectLst/>
          </p:spPr>
          <p:txBody>
            <a:bodyPr/>
            <a:lstStyle/>
            <a:p>
              <a:pPr>
                <a:defRPr/>
              </a:pPr>
              <a:endParaRPr lang="en-US" dirty="0"/>
            </a:p>
          </p:txBody>
        </p:sp>
        <p:sp>
          <p:nvSpPr>
            <p:cNvPr id="1036" name="Text Box 12"/>
            <p:cNvSpPr txBox="1">
              <a:spLocks noChangeArrowheads="1"/>
            </p:cNvSpPr>
            <p:nvPr userDrawn="1"/>
          </p:nvSpPr>
          <p:spPr bwMode="auto">
            <a:xfrm rot="-2407398">
              <a:off x="4512" y="144"/>
              <a:ext cx="581" cy="135"/>
            </a:xfrm>
            <a:prstGeom prst="rect">
              <a:avLst/>
            </a:prstGeom>
            <a:noFill/>
            <a:ln w="9525">
              <a:noFill/>
              <a:miter lim="800000"/>
              <a:headEnd/>
              <a:tailEnd/>
            </a:ln>
            <a:effectLst/>
          </p:spPr>
          <p:txBody>
            <a:bodyPr>
              <a:spAutoFit/>
            </a:bodyPr>
            <a:lstStyle/>
            <a:p>
              <a:pPr eaLnBrk="0" hangingPunct="0">
                <a:defRPr/>
              </a:pPr>
              <a:r>
                <a:rPr lang="en-US" sz="800" b="1" dirty="0">
                  <a:solidFill>
                    <a:srgbClr val="000099"/>
                  </a:solidFill>
                  <a:latin typeface="Times New Roman" pitchFamily="18" charset="0"/>
                </a:rPr>
                <a:t>Performance</a:t>
              </a:r>
            </a:p>
          </p:txBody>
        </p:sp>
        <p:sp>
          <p:nvSpPr>
            <p:cNvPr id="1037" name="Text Box 13"/>
            <p:cNvSpPr txBox="1">
              <a:spLocks noChangeArrowheads="1"/>
            </p:cNvSpPr>
            <p:nvPr userDrawn="1"/>
          </p:nvSpPr>
          <p:spPr bwMode="auto">
            <a:xfrm rot="2479336">
              <a:off x="5136" y="288"/>
              <a:ext cx="754" cy="135"/>
            </a:xfrm>
            <a:prstGeom prst="rect">
              <a:avLst/>
            </a:prstGeom>
            <a:noFill/>
            <a:ln w="9525">
              <a:noFill/>
              <a:miter lim="800000"/>
              <a:headEnd/>
              <a:tailEnd/>
            </a:ln>
            <a:effectLst/>
          </p:spPr>
          <p:txBody>
            <a:bodyPr>
              <a:spAutoFit/>
            </a:bodyPr>
            <a:lstStyle/>
            <a:p>
              <a:pPr eaLnBrk="0" hangingPunct="0">
                <a:defRPr/>
              </a:pPr>
              <a:r>
                <a:rPr lang="en-US" sz="800" b="1" dirty="0">
                  <a:solidFill>
                    <a:srgbClr val="000099"/>
                  </a:solidFill>
                  <a:latin typeface="Times New Roman" pitchFamily="18" charset="0"/>
                </a:rPr>
                <a:t>Transformation</a:t>
              </a:r>
            </a:p>
          </p:txBody>
        </p:sp>
        <p:sp>
          <p:nvSpPr>
            <p:cNvPr id="1038" name="Text Box 14"/>
            <p:cNvSpPr txBox="1">
              <a:spLocks noChangeArrowheads="1"/>
            </p:cNvSpPr>
            <p:nvPr userDrawn="1"/>
          </p:nvSpPr>
          <p:spPr bwMode="auto">
            <a:xfrm>
              <a:off x="4896" y="576"/>
              <a:ext cx="329" cy="135"/>
            </a:xfrm>
            <a:prstGeom prst="rect">
              <a:avLst/>
            </a:prstGeom>
            <a:noFill/>
            <a:ln w="9525">
              <a:noFill/>
              <a:miter lim="800000"/>
              <a:headEnd/>
              <a:tailEnd/>
            </a:ln>
            <a:effectLst/>
          </p:spPr>
          <p:txBody>
            <a:bodyPr wrap="none">
              <a:spAutoFit/>
            </a:bodyPr>
            <a:lstStyle/>
            <a:p>
              <a:pPr algn="ctr" eaLnBrk="0" hangingPunct="0">
                <a:defRPr/>
              </a:pPr>
              <a:r>
                <a:rPr lang="en-US" sz="800" b="1" dirty="0">
                  <a:solidFill>
                    <a:srgbClr val="000099"/>
                  </a:solidFill>
                  <a:latin typeface="Times New Roman" pitchFamily="18" charset="0"/>
                </a:rPr>
                <a:t>Culture</a:t>
              </a:r>
            </a:p>
          </p:txBody>
        </p:sp>
      </p:gr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pmddtc.state.gov/" TargetMode="External"/><Relationship Id="rId2" Type="http://schemas.openxmlformats.org/officeDocument/2006/relationships/hyperlink" Target="http://www.dlis.dla.mil/jc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DSCC_AO-SAR@dla.mil" TargetMode="External"/><Relationship Id="rId2" Type="http://schemas.openxmlformats.org/officeDocument/2006/relationships/hyperlink" Target="mailto:dscc.partrequest@dla.mil" TargetMode="External"/><Relationship Id="rId1" Type="http://schemas.openxmlformats.org/officeDocument/2006/relationships/slideLayout" Target="../slideLayouts/slideLayout2.xml"/><Relationship Id="rId4" Type="http://schemas.openxmlformats.org/officeDocument/2006/relationships/hyperlink" Target="mailto:DSCC.AltOffer.PM@dla.mil"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www.landandmaritime.dla.mil/offices/valuemanageme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dscc.dla.mil/downloads/small_business/VendorInfo.pdf" TargetMode="External"/><Relationship Id="rId2" Type="http://schemas.openxmlformats.org/officeDocument/2006/relationships/hyperlink" Target="http://www.landandmaritime.dla.mil/programs/altoffero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cq.osd.mil/dpap/dars/dfars/html/r20060412/appendix_e.htm" TargetMode="External"/><Relationship Id="rId2" Type="http://schemas.openxmlformats.org/officeDocument/2006/relationships/hyperlink" Target="http://www.dlis.dla.mil/webflis/pub/pub_search.asp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2051" name="Rectangle 2"/>
          <p:cNvSpPr>
            <a:spLocks noGrp="1" noChangeArrowheads="1"/>
          </p:cNvSpPr>
          <p:nvPr>
            <p:ph type="ctrTitle"/>
          </p:nvPr>
        </p:nvSpPr>
        <p:spPr>
          <a:xfrm>
            <a:off x="685800" y="2416175"/>
            <a:ext cx="7772400" cy="1470025"/>
          </a:xfrm>
        </p:spPr>
        <p:txBody>
          <a:bodyPr/>
          <a:lstStyle/>
          <a:p>
            <a:pPr eaLnBrk="1" hangingPunct="1"/>
            <a:r>
              <a:rPr lang="en-US" b="1" u="sng" dirty="0" smtClean="0">
                <a:solidFill>
                  <a:srgbClr val="000000"/>
                </a:solidFill>
              </a:rPr>
              <a:t/>
            </a:r>
            <a:br>
              <a:rPr lang="en-US" b="1" u="sng" dirty="0" smtClean="0">
                <a:solidFill>
                  <a:srgbClr val="000000"/>
                </a:solidFill>
              </a:rPr>
            </a:br>
            <a:r>
              <a:rPr lang="en-US" b="1" u="sng" dirty="0" smtClean="0">
                <a:solidFill>
                  <a:srgbClr val="000000"/>
                </a:solidFill>
              </a:rPr>
              <a:t/>
            </a:r>
            <a:br>
              <a:rPr lang="en-US" b="1" u="sng" dirty="0" smtClean="0">
                <a:solidFill>
                  <a:srgbClr val="000000"/>
                </a:solidFill>
              </a:rPr>
            </a:br>
            <a:r>
              <a:rPr lang="en-US" b="1" u="sng" dirty="0" smtClean="0">
                <a:solidFill>
                  <a:srgbClr val="000000"/>
                </a:solidFill>
              </a:rPr>
              <a:t>R</a:t>
            </a:r>
            <a:r>
              <a:rPr lang="en-US" b="1" dirty="0" smtClean="0">
                <a:solidFill>
                  <a:srgbClr val="000000"/>
                </a:solidFill>
              </a:rPr>
              <a:t>eplenishment </a:t>
            </a:r>
            <a:r>
              <a:rPr lang="en-US" b="1" u="sng" dirty="0" smtClean="0">
                <a:solidFill>
                  <a:srgbClr val="000000"/>
                </a:solidFill>
              </a:rPr>
              <a:t>P</a:t>
            </a:r>
            <a:r>
              <a:rPr lang="en-US" b="1" dirty="0" smtClean="0">
                <a:solidFill>
                  <a:srgbClr val="000000"/>
                </a:solidFill>
              </a:rPr>
              <a:t>arts </a:t>
            </a:r>
            <a:r>
              <a:rPr lang="en-US" b="1" u="sng" dirty="0" smtClean="0">
                <a:solidFill>
                  <a:srgbClr val="000000"/>
                </a:solidFill>
              </a:rPr>
              <a:t>P</a:t>
            </a:r>
            <a:r>
              <a:rPr lang="en-US" b="1" dirty="0" smtClean="0">
                <a:solidFill>
                  <a:srgbClr val="000000"/>
                </a:solidFill>
              </a:rPr>
              <a:t>urchase or </a:t>
            </a:r>
            <a:r>
              <a:rPr lang="en-US" b="1" u="sng" dirty="0" smtClean="0">
                <a:solidFill>
                  <a:srgbClr val="000000"/>
                </a:solidFill>
              </a:rPr>
              <a:t>B</a:t>
            </a:r>
            <a:r>
              <a:rPr lang="en-US" b="1" dirty="0" smtClean="0">
                <a:solidFill>
                  <a:srgbClr val="000000"/>
                </a:solidFill>
              </a:rPr>
              <a:t>orrow </a:t>
            </a:r>
            <a:r>
              <a:rPr lang="en-US" b="1" u="sng" dirty="0" smtClean="0">
                <a:solidFill>
                  <a:srgbClr val="000000"/>
                </a:solidFill>
              </a:rPr>
              <a:t>P</a:t>
            </a:r>
            <a:r>
              <a:rPr lang="en-US" b="1" dirty="0" smtClean="0">
                <a:solidFill>
                  <a:srgbClr val="000000"/>
                </a:solidFill>
              </a:rPr>
              <a:t>rogram </a:t>
            </a:r>
            <a:br>
              <a:rPr lang="en-US" b="1" dirty="0" smtClean="0">
                <a:solidFill>
                  <a:srgbClr val="000000"/>
                </a:solidFill>
              </a:rPr>
            </a:br>
            <a:endParaRPr lang="en-US" b="1" dirty="0" smtClean="0">
              <a:solidFill>
                <a:srgbClr val="000000"/>
              </a:solidFill>
            </a:endParaRPr>
          </a:p>
        </p:txBody>
      </p:sp>
      <p:sp>
        <p:nvSpPr>
          <p:cNvPr id="2052" name="Rectangle 9"/>
          <p:cNvSpPr>
            <a:spLocks noChangeArrowheads="1"/>
          </p:cNvSpPr>
          <p:nvPr/>
        </p:nvSpPr>
        <p:spPr bwMode="auto">
          <a:xfrm>
            <a:off x="1295400" y="228600"/>
            <a:ext cx="6400800" cy="838200"/>
          </a:xfrm>
          <a:prstGeom prst="rect">
            <a:avLst/>
          </a:prstGeom>
          <a:noFill/>
          <a:ln w="9525">
            <a:noFill/>
            <a:miter lim="800000"/>
            <a:headEnd/>
            <a:tailEnd/>
          </a:ln>
        </p:spPr>
        <p:txBody>
          <a:bodyPr/>
          <a:lstStyle/>
          <a:p>
            <a:pPr algn="ctr">
              <a:spcBef>
                <a:spcPct val="20000"/>
              </a:spcBef>
            </a:pPr>
            <a:r>
              <a:rPr lang="en-US" sz="4400" b="1" dirty="0">
                <a:solidFill>
                  <a:srgbClr val="000000"/>
                </a:solidFill>
              </a:rPr>
              <a:t>RPPOB</a:t>
            </a:r>
          </a:p>
        </p:txBody>
      </p:sp>
      <p:sp>
        <p:nvSpPr>
          <p:cNvPr id="2" name="Rectangle 1"/>
          <p:cNvSpPr/>
          <p:nvPr/>
        </p:nvSpPr>
        <p:spPr bwMode="auto">
          <a:xfrm>
            <a:off x="6858000" y="76200"/>
            <a:ext cx="21336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3" name="Rectangle 2"/>
          <p:cNvSpPr/>
          <p:nvPr/>
        </p:nvSpPr>
        <p:spPr bwMode="auto">
          <a:xfrm>
            <a:off x="7315200" y="76200"/>
            <a:ext cx="685800" cy="76200"/>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0"/>
            <a:ext cx="8229600" cy="1143000"/>
          </a:xfrm>
        </p:spPr>
        <p:txBody>
          <a:bodyPr/>
          <a:lstStyle/>
          <a:p>
            <a:r>
              <a:rPr lang="en-US" sz="3000" b="1" dirty="0" smtClean="0">
                <a:solidFill>
                  <a:srgbClr val="000000"/>
                </a:solidFill>
              </a:rPr>
              <a:t>2</a:t>
            </a:r>
            <a:r>
              <a:rPr lang="en-US" sz="3000" b="1" baseline="30000" dirty="0" smtClean="0">
                <a:solidFill>
                  <a:srgbClr val="000000"/>
                </a:solidFill>
              </a:rPr>
              <a:t>nd</a:t>
            </a:r>
            <a:r>
              <a:rPr lang="en-US" sz="3000" b="1" dirty="0" smtClean="0">
                <a:solidFill>
                  <a:srgbClr val="000000"/>
                </a:solidFill>
              </a:rPr>
              <a:t> Screening</a:t>
            </a:r>
          </a:p>
        </p:txBody>
      </p:sp>
      <p:sp>
        <p:nvSpPr>
          <p:cNvPr id="10243" name="Content Placeholder 2"/>
          <p:cNvSpPr>
            <a:spLocks noGrp="1"/>
          </p:cNvSpPr>
          <p:nvPr>
            <p:ph idx="1"/>
          </p:nvPr>
        </p:nvSpPr>
        <p:spPr>
          <a:xfrm>
            <a:off x="457200" y="1371600"/>
            <a:ext cx="8229600" cy="5410200"/>
          </a:xfrm>
        </p:spPr>
        <p:txBody>
          <a:bodyPr/>
          <a:lstStyle/>
          <a:p>
            <a:pPr marL="342900" lvl="1" indent="-342900">
              <a:buFontTx/>
              <a:buChar char="•"/>
            </a:pPr>
            <a:r>
              <a:rPr lang="en-US" sz="2000" dirty="0" smtClean="0">
                <a:solidFill>
                  <a:srgbClr val="000000"/>
                </a:solidFill>
              </a:rPr>
              <a:t>ONLY on Engineering Support Activity (ESA) coordination projects and </a:t>
            </a:r>
            <a:r>
              <a:rPr lang="en-US" sz="2000" b="1" u="sng" dirty="0" smtClean="0">
                <a:solidFill>
                  <a:srgbClr val="000000"/>
                </a:solidFill>
              </a:rPr>
              <a:t>after you have informed us you want to proceed. </a:t>
            </a:r>
          </a:p>
          <a:p>
            <a:pPr marL="342900" lvl="1" indent="-342900">
              <a:buFontTx/>
              <a:buChar char="•"/>
            </a:pPr>
            <a:endParaRPr lang="en-US" sz="2000" b="1" u="sng" dirty="0" smtClean="0">
              <a:solidFill>
                <a:srgbClr val="000000"/>
              </a:solidFill>
            </a:endParaRPr>
          </a:p>
          <a:p>
            <a:pPr marL="342900" lvl="1" indent="-342900">
              <a:buFontTx/>
              <a:buChar char="•"/>
            </a:pPr>
            <a:r>
              <a:rPr lang="en-US" sz="2000" dirty="0" smtClean="0">
                <a:solidFill>
                  <a:srgbClr val="000000"/>
                </a:solidFill>
              </a:rPr>
              <a:t>The 2</a:t>
            </a:r>
            <a:r>
              <a:rPr lang="en-US" sz="2000" baseline="30000" dirty="0" smtClean="0">
                <a:solidFill>
                  <a:srgbClr val="000000"/>
                </a:solidFill>
              </a:rPr>
              <a:t>nd</a:t>
            </a:r>
            <a:r>
              <a:rPr lang="en-US" sz="2000" dirty="0" smtClean="0">
                <a:solidFill>
                  <a:srgbClr val="000000"/>
                </a:solidFill>
              </a:rPr>
              <a:t> Screening will be looking for any data to help you to review your business case and reviewing the technical/quality history of the NSN to see if it is in the best interest of the government to pursue Reverse Engineering at this time</a:t>
            </a:r>
          </a:p>
          <a:p>
            <a:pPr marL="342900" lvl="1" indent="-342900">
              <a:buFontTx/>
              <a:buChar char="•"/>
            </a:pPr>
            <a:endParaRPr lang="en-US" sz="2000" dirty="0" smtClean="0">
              <a:solidFill>
                <a:srgbClr val="000000"/>
              </a:solidFill>
            </a:endParaRPr>
          </a:p>
          <a:p>
            <a:pPr marL="342900" lvl="1" indent="-342900">
              <a:buFontTx/>
              <a:buChar char="•"/>
            </a:pPr>
            <a:r>
              <a:rPr lang="en-US" sz="2000" dirty="0" smtClean="0">
                <a:solidFill>
                  <a:srgbClr val="000000"/>
                </a:solidFill>
              </a:rPr>
              <a:t>Vendors </a:t>
            </a:r>
            <a:r>
              <a:rPr lang="en-US" sz="2000" dirty="0">
                <a:solidFill>
                  <a:srgbClr val="000000"/>
                </a:solidFill>
              </a:rPr>
              <a:t>Must not be </a:t>
            </a:r>
            <a:r>
              <a:rPr lang="en-US" sz="2000" dirty="0" smtClean="0">
                <a:solidFill>
                  <a:srgbClr val="000000"/>
                </a:solidFill>
              </a:rPr>
              <a:t>suspended </a:t>
            </a:r>
            <a:r>
              <a:rPr lang="en-US" sz="2000" dirty="0">
                <a:solidFill>
                  <a:srgbClr val="000000"/>
                </a:solidFill>
              </a:rPr>
              <a:t>or debarred </a:t>
            </a:r>
            <a:r>
              <a:rPr lang="en-US" sz="2000" dirty="0" smtClean="0">
                <a:solidFill>
                  <a:srgbClr val="000000"/>
                </a:solidFill>
              </a:rPr>
              <a:t>at time of RPPOB request</a:t>
            </a:r>
          </a:p>
          <a:p>
            <a:pPr marL="742950" lvl="2" indent="-342900"/>
            <a:r>
              <a:rPr lang="en-US" sz="2000" dirty="0">
                <a:solidFill>
                  <a:srgbClr val="000000"/>
                </a:solidFill>
              </a:rPr>
              <a:t>We will verify Joint Certification Program (JCP) certification.  Information on JCP can be found at </a:t>
            </a:r>
            <a:r>
              <a:rPr lang="en-US" sz="2000" dirty="0">
                <a:solidFill>
                  <a:srgbClr val="000000"/>
                </a:solidFill>
                <a:hlinkClick r:id="rId2"/>
              </a:rPr>
              <a:t>http://www.dlis.dla.mil/jcp/</a:t>
            </a:r>
            <a:endParaRPr lang="en-US" sz="2000" dirty="0">
              <a:solidFill>
                <a:srgbClr val="000000"/>
              </a:solidFill>
            </a:endParaRPr>
          </a:p>
          <a:p>
            <a:pPr marL="742950" lvl="2" indent="-342900"/>
            <a:r>
              <a:rPr lang="en-US" sz="2000" dirty="0">
                <a:solidFill>
                  <a:srgbClr val="000000"/>
                </a:solidFill>
              </a:rPr>
              <a:t>We will also verify Directorate of Defense Trade Controls (DDTC) registration on NSNs that have a Demilitarization Code other than “A”.  Information on DDTC can be found at </a:t>
            </a:r>
            <a:r>
              <a:rPr lang="en-US" sz="2000" dirty="0" smtClean="0">
                <a:solidFill>
                  <a:srgbClr val="000000"/>
                </a:solidFill>
                <a:hlinkClick r:id="rId3"/>
              </a:rPr>
              <a:t>http</a:t>
            </a:r>
            <a:r>
              <a:rPr lang="en-US" sz="2000" dirty="0">
                <a:solidFill>
                  <a:srgbClr val="000000"/>
                </a:solidFill>
                <a:hlinkClick r:id="rId3"/>
              </a:rPr>
              <a:t>://pmddtc.state.gov</a:t>
            </a:r>
            <a:r>
              <a:rPr lang="en-US" sz="2000" dirty="0" smtClean="0">
                <a:solidFill>
                  <a:srgbClr val="000000"/>
                </a:solidFill>
                <a:hlinkClick r:id="rId3"/>
              </a:rPr>
              <a:t>/</a:t>
            </a:r>
            <a:endParaRPr lang="en-US" sz="2000" dirty="0" smtClean="0">
              <a:solidFill>
                <a:srgbClr val="000000"/>
              </a:solidFill>
            </a:endParaRPr>
          </a:p>
          <a:p>
            <a:pPr marL="742950" lvl="2" indent="-342900"/>
            <a:endParaRPr lang="en-US" sz="2000" dirty="0">
              <a:solidFill>
                <a:srgbClr val="000000"/>
              </a:solidFill>
            </a:endParaRPr>
          </a:p>
        </p:txBody>
      </p:sp>
      <p:sp>
        <p:nvSpPr>
          <p:cNvPr id="2" name="Rectangle 1"/>
          <p:cNvSpPr/>
          <p:nvPr/>
        </p:nvSpPr>
        <p:spPr bwMode="auto">
          <a:xfrm flipV="1">
            <a:off x="6781800" y="76200"/>
            <a:ext cx="22860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52400"/>
            <a:ext cx="8229600" cy="1143000"/>
          </a:xfrm>
        </p:spPr>
        <p:txBody>
          <a:bodyPr/>
          <a:lstStyle/>
          <a:p>
            <a:r>
              <a:rPr lang="en-US" sz="3000" b="1" dirty="0" smtClean="0">
                <a:solidFill>
                  <a:srgbClr val="000000"/>
                </a:solidFill>
              </a:rPr>
              <a:t>2</a:t>
            </a:r>
            <a:r>
              <a:rPr lang="en-US" sz="3000" b="1" baseline="30000" dirty="0" smtClean="0">
                <a:solidFill>
                  <a:srgbClr val="000000"/>
                </a:solidFill>
              </a:rPr>
              <a:t>nd</a:t>
            </a:r>
            <a:r>
              <a:rPr lang="en-US" sz="3000" b="1" dirty="0" smtClean="0">
                <a:solidFill>
                  <a:srgbClr val="000000"/>
                </a:solidFill>
              </a:rPr>
              <a:t> Screening (</a:t>
            </a:r>
            <a:r>
              <a:rPr lang="en-US" sz="3000" b="1" dirty="0" smtClean="0">
                <a:solidFill>
                  <a:srgbClr val="000000"/>
                </a:solidFill>
              </a:rPr>
              <a:t>Cont</a:t>
            </a:r>
            <a:r>
              <a:rPr lang="en-US" sz="3000" b="1" dirty="0" smtClean="0">
                <a:solidFill>
                  <a:srgbClr val="000000"/>
                </a:solidFill>
              </a:rPr>
              <a:t>)</a:t>
            </a:r>
          </a:p>
        </p:txBody>
      </p:sp>
      <p:sp>
        <p:nvSpPr>
          <p:cNvPr id="10243" name="Content Placeholder 2"/>
          <p:cNvSpPr>
            <a:spLocks noGrp="1"/>
          </p:cNvSpPr>
          <p:nvPr>
            <p:ph idx="1"/>
          </p:nvPr>
        </p:nvSpPr>
        <p:spPr/>
        <p:txBody>
          <a:bodyPr/>
          <a:lstStyle/>
          <a:p>
            <a:pPr marL="342900" lvl="1" indent="-342900">
              <a:buFontTx/>
              <a:buChar char="•"/>
            </a:pPr>
            <a:r>
              <a:rPr lang="en-US" sz="2000" dirty="0" smtClean="0">
                <a:solidFill>
                  <a:srgbClr val="000000"/>
                </a:solidFill>
              </a:rPr>
              <a:t>All Vendors will receive a letter usually within 10 calendar days saying either </a:t>
            </a:r>
          </a:p>
          <a:p>
            <a:pPr marL="742950" lvl="2" indent="-342900"/>
            <a:r>
              <a:rPr lang="en-US" sz="2000" dirty="0" smtClean="0">
                <a:solidFill>
                  <a:srgbClr val="000000"/>
                </a:solidFill>
              </a:rPr>
              <a:t>It is not in the best interest of the government, technically, due to quality issues, etc.</a:t>
            </a:r>
          </a:p>
          <a:p>
            <a:pPr marL="742950" lvl="2" indent="-342900"/>
            <a:r>
              <a:rPr lang="en-US" sz="2000" dirty="0" smtClean="0">
                <a:solidFill>
                  <a:srgbClr val="000000"/>
                </a:solidFill>
              </a:rPr>
              <a:t>We found data </a:t>
            </a:r>
          </a:p>
          <a:p>
            <a:pPr marL="1200150" lvl="3" indent="-342900"/>
            <a:r>
              <a:rPr lang="en-US" dirty="0" smtClean="0">
                <a:solidFill>
                  <a:srgbClr val="000000"/>
                </a:solidFill>
              </a:rPr>
              <a:t>If not drawings (such as catalog data, picture, </a:t>
            </a:r>
            <a:r>
              <a:rPr lang="en-US" dirty="0" smtClean="0">
                <a:solidFill>
                  <a:srgbClr val="000000"/>
                </a:solidFill>
              </a:rPr>
              <a:t>etc.) </a:t>
            </a:r>
            <a:r>
              <a:rPr lang="en-US" dirty="0" smtClean="0">
                <a:solidFill>
                  <a:srgbClr val="000000"/>
                </a:solidFill>
              </a:rPr>
              <a:t>please review and </a:t>
            </a:r>
            <a:r>
              <a:rPr lang="en-US" b="1" u="sng" dirty="0" smtClean="0">
                <a:solidFill>
                  <a:srgbClr val="000000"/>
                </a:solidFill>
              </a:rPr>
              <a:t>let us know if you want to proceed.</a:t>
            </a:r>
          </a:p>
          <a:p>
            <a:pPr marL="742950" lvl="2" indent="-342900"/>
            <a:r>
              <a:rPr lang="en-US" sz="2000" dirty="0" smtClean="0">
                <a:solidFill>
                  <a:srgbClr val="000000"/>
                </a:solidFill>
              </a:rPr>
              <a:t>If no data, we will request whether you want to view it or send pictures (warning ESA has not approved RE at this point) or continue to contact the ESA</a:t>
            </a:r>
          </a:p>
          <a:p>
            <a:pPr marL="742950" lvl="2" indent="-342900"/>
            <a:endParaRPr lang="en-US" sz="2000" dirty="0" smtClean="0">
              <a:solidFill>
                <a:srgbClr val="000000"/>
              </a:solidFill>
            </a:endParaRPr>
          </a:p>
          <a:p>
            <a:pPr marL="342900" lvl="1" indent="-342900">
              <a:buFontTx/>
              <a:buChar char="•"/>
            </a:pPr>
            <a:r>
              <a:rPr lang="en-US" sz="2000" b="1" u="sng" dirty="0" smtClean="0">
                <a:solidFill>
                  <a:srgbClr val="000000"/>
                </a:solidFill>
              </a:rPr>
              <a:t>YOU WILL NEED TO TELL US OR GIVE US THE REQUIRED INFORMATION IF YOU WANT TO PROCEED</a:t>
            </a:r>
          </a:p>
        </p:txBody>
      </p:sp>
      <p:sp>
        <p:nvSpPr>
          <p:cNvPr id="2" name="Rectangle 1"/>
          <p:cNvSpPr/>
          <p:nvPr/>
        </p:nvSpPr>
        <p:spPr bwMode="auto">
          <a:xfrm>
            <a:off x="6934200" y="76200"/>
            <a:ext cx="21336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extLst>
      <p:ext uri="{BB962C8B-B14F-4D97-AF65-F5344CB8AC3E}">
        <p14:creationId xmlns:p14="http://schemas.microsoft.com/office/powerpoint/2010/main" val="2789774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11267" name="Rectangle 2"/>
          <p:cNvSpPr>
            <a:spLocks noGrp="1" noChangeArrowheads="1"/>
          </p:cNvSpPr>
          <p:nvPr>
            <p:ph type="title"/>
          </p:nvPr>
        </p:nvSpPr>
        <p:spPr>
          <a:xfrm>
            <a:off x="152400" y="457200"/>
            <a:ext cx="8229600" cy="1143000"/>
          </a:xfrm>
        </p:spPr>
        <p:txBody>
          <a:bodyPr/>
          <a:lstStyle/>
          <a:p>
            <a:pPr eaLnBrk="1" hangingPunct="1"/>
            <a:r>
              <a:rPr lang="en-US" sz="3000" b="1" dirty="0" smtClean="0">
                <a:solidFill>
                  <a:srgbClr val="000000"/>
                </a:solidFill>
              </a:rPr>
              <a:t>TIMELINE</a:t>
            </a:r>
            <a:br>
              <a:rPr lang="en-US" sz="3000" b="1" dirty="0" smtClean="0">
                <a:solidFill>
                  <a:srgbClr val="000000"/>
                </a:solidFill>
              </a:rPr>
            </a:br>
            <a:endParaRPr lang="en-US" sz="3000" b="1" dirty="0" smtClean="0">
              <a:solidFill>
                <a:srgbClr val="000000"/>
              </a:solidFill>
            </a:endParaRPr>
          </a:p>
        </p:txBody>
      </p:sp>
      <p:sp>
        <p:nvSpPr>
          <p:cNvPr id="11268" name="Rectangle 3"/>
          <p:cNvSpPr>
            <a:spLocks noGrp="1" noChangeArrowheads="1"/>
          </p:cNvSpPr>
          <p:nvPr>
            <p:ph type="body" idx="1"/>
          </p:nvPr>
        </p:nvSpPr>
        <p:spPr>
          <a:xfrm>
            <a:off x="381000" y="1219200"/>
            <a:ext cx="8763000" cy="5181600"/>
          </a:xfrm>
        </p:spPr>
        <p:txBody>
          <a:bodyPr/>
          <a:lstStyle/>
          <a:p>
            <a:pPr eaLnBrk="1" hangingPunct="1">
              <a:buFontTx/>
              <a:buNone/>
            </a:pPr>
            <a:r>
              <a:rPr lang="en-US" sz="1600" dirty="0" smtClean="0">
                <a:solidFill>
                  <a:schemeClr val="bg1"/>
                </a:solidFill>
              </a:rPr>
              <a:t>					</a:t>
            </a:r>
          </a:p>
          <a:p>
            <a:pPr eaLnBrk="1" hangingPunct="1"/>
            <a:r>
              <a:rPr lang="en-US" sz="1600" dirty="0" smtClean="0">
                <a:solidFill>
                  <a:srgbClr val="000000"/>
                </a:solidFill>
              </a:rPr>
              <a:t>Item reviewed as an acceptable RPPOB candidate 1</a:t>
            </a:r>
            <a:r>
              <a:rPr lang="en-US" sz="1600" baseline="30000" dirty="0" smtClean="0">
                <a:solidFill>
                  <a:srgbClr val="000000"/>
                </a:solidFill>
              </a:rPr>
              <a:t>st</a:t>
            </a:r>
            <a:r>
              <a:rPr lang="en-US" sz="1600" dirty="0" smtClean="0">
                <a:solidFill>
                  <a:srgbClr val="000000"/>
                </a:solidFill>
              </a:rPr>
              <a:t> screening process (10 days maximum)</a:t>
            </a:r>
          </a:p>
          <a:p>
            <a:pPr eaLnBrk="1" hangingPunct="1"/>
            <a:r>
              <a:rPr lang="en-US" sz="1600" dirty="0" smtClean="0">
                <a:solidFill>
                  <a:srgbClr val="000000"/>
                </a:solidFill>
              </a:rPr>
              <a:t>If Vendor still wants to pursue, Item reviewed as an acceptable RPPOB candidate 2nd screening process (10 days maximum)</a:t>
            </a:r>
          </a:p>
          <a:p>
            <a:pPr eaLnBrk="1" hangingPunct="1"/>
            <a:r>
              <a:rPr lang="en-US" sz="1600" dirty="0" smtClean="0">
                <a:solidFill>
                  <a:srgbClr val="000000"/>
                </a:solidFill>
              </a:rPr>
              <a:t>Request for RE sent to </a:t>
            </a:r>
            <a:r>
              <a:rPr lang="en-US" sz="1600" b="1" dirty="0" smtClean="0">
                <a:solidFill>
                  <a:srgbClr val="000000"/>
                </a:solidFill>
              </a:rPr>
              <a:t>E</a:t>
            </a:r>
            <a:r>
              <a:rPr lang="en-US" sz="1600" dirty="0" smtClean="0">
                <a:solidFill>
                  <a:srgbClr val="000000"/>
                </a:solidFill>
              </a:rPr>
              <a:t>ngineering </a:t>
            </a:r>
            <a:r>
              <a:rPr lang="en-US" sz="1600" b="1" dirty="0" smtClean="0">
                <a:solidFill>
                  <a:srgbClr val="000000"/>
                </a:solidFill>
              </a:rPr>
              <a:t>S</a:t>
            </a:r>
            <a:r>
              <a:rPr lang="en-US" sz="1600" dirty="0" smtClean="0">
                <a:solidFill>
                  <a:srgbClr val="000000"/>
                </a:solidFill>
              </a:rPr>
              <a:t>upport </a:t>
            </a:r>
            <a:r>
              <a:rPr lang="en-US" sz="1600" b="1" dirty="0" smtClean="0">
                <a:solidFill>
                  <a:srgbClr val="000000"/>
                </a:solidFill>
              </a:rPr>
              <a:t>A</a:t>
            </a:r>
            <a:r>
              <a:rPr lang="en-US" sz="1600" dirty="0" smtClean="0">
                <a:solidFill>
                  <a:srgbClr val="000000"/>
                </a:solidFill>
              </a:rPr>
              <a:t>ctivity (ESA) for approval (30 days minimum)</a:t>
            </a:r>
          </a:p>
          <a:p>
            <a:pPr eaLnBrk="1" hangingPunct="1"/>
            <a:r>
              <a:rPr lang="en-US" sz="1600" dirty="0" smtClean="0">
                <a:solidFill>
                  <a:srgbClr val="000000"/>
                </a:solidFill>
              </a:rPr>
              <a:t>Answer back to Vendor after ESA RE approval/denial reply (10 days maximum )</a:t>
            </a:r>
          </a:p>
          <a:p>
            <a:pPr eaLnBrk="1" hangingPunct="1"/>
            <a:r>
              <a:rPr lang="en-US" sz="1600" dirty="0" smtClean="0">
                <a:solidFill>
                  <a:srgbClr val="000000"/>
                </a:solidFill>
              </a:rPr>
              <a:t>Vendor provides monies and signs the agreement based on availability of stock (unknown days – first part is up to the Vendor and second part is up to DSCC having stock)</a:t>
            </a:r>
          </a:p>
          <a:p>
            <a:pPr eaLnBrk="1" hangingPunct="1"/>
            <a:r>
              <a:rPr lang="en-US" sz="1600" dirty="0" smtClean="0">
                <a:solidFill>
                  <a:srgbClr val="000000"/>
                </a:solidFill>
              </a:rPr>
              <a:t>Item (when in Stock) sent to Vendor (10 days maximum)</a:t>
            </a:r>
          </a:p>
          <a:p>
            <a:pPr eaLnBrk="1" hangingPunct="1"/>
            <a:r>
              <a:rPr lang="en-US" sz="1600" dirty="0" smtClean="0">
                <a:solidFill>
                  <a:srgbClr val="000000"/>
                </a:solidFill>
              </a:rPr>
              <a:t>Vendor provides Source Approval Request (SAR) package (unknown days - up to Vendor)</a:t>
            </a:r>
          </a:p>
          <a:p>
            <a:pPr eaLnBrk="1" hangingPunct="1"/>
            <a:r>
              <a:rPr lang="en-US" sz="1600" dirty="0" smtClean="0">
                <a:solidFill>
                  <a:srgbClr val="000000"/>
                </a:solidFill>
              </a:rPr>
              <a:t>SAR package reviewed by DSCC to see if acceptable (10 days maximum )</a:t>
            </a:r>
          </a:p>
          <a:p>
            <a:pPr eaLnBrk="1" hangingPunct="1"/>
            <a:r>
              <a:rPr lang="en-US" sz="1600" dirty="0" smtClean="0">
                <a:solidFill>
                  <a:srgbClr val="000000"/>
                </a:solidFill>
              </a:rPr>
              <a:t>SAR package sent to ESA for approval (minimum 90 days)</a:t>
            </a:r>
          </a:p>
          <a:p>
            <a:pPr eaLnBrk="1" hangingPunct="1"/>
            <a:r>
              <a:rPr lang="en-US" sz="1600" dirty="0" smtClean="0">
                <a:solidFill>
                  <a:srgbClr val="000000"/>
                </a:solidFill>
              </a:rPr>
              <a:t>Answer back to Vendor after ESA SAR reply (10 days maximum )</a:t>
            </a:r>
          </a:p>
          <a:p>
            <a:pPr eaLnBrk="1" hangingPunct="1"/>
            <a:endParaRPr lang="en-US" sz="1600" dirty="0" smtClean="0">
              <a:solidFill>
                <a:srgbClr val="000000"/>
              </a:solidFill>
            </a:endParaRPr>
          </a:p>
          <a:p>
            <a:pPr eaLnBrk="1" hangingPunct="1">
              <a:buFontTx/>
              <a:buNone/>
            </a:pPr>
            <a:r>
              <a:rPr lang="en-US" sz="1600" dirty="0" smtClean="0">
                <a:solidFill>
                  <a:srgbClr val="000000"/>
                </a:solidFill>
              </a:rPr>
              <a:t>DSCC controls 50 days, the ESA controls minimum 120 days (DSCC will follow-up if they are late, the rest of the days are controlled by the vendor (around 200 days but could vary due to ESA)</a:t>
            </a:r>
          </a:p>
          <a:p>
            <a:pPr eaLnBrk="1" hangingPunct="1">
              <a:buFontTx/>
              <a:buNone/>
            </a:pPr>
            <a:r>
              <a:rPr lang="en-US" sz="1600" dirty="0" smtClean="0">
                <a:solidFill>
                  <a:srgbClr val="000000"/>
                </a:solidFill>
              </a:rPr>
              <a:t>	</a:t>
            </a:r>
            <a:r>
              <a:rPr lang="en-US" sz="2200" dirty="0" smtClean="0">
                <a:solidFill>
                  <a:srgbClr val="000000"/>
                </a:solidFill>
              </a:rPr>
              <a:t>Total Process has averaged a minimum of </a:t>
            </a:r>
            <a:r>
              <a:rPr lang="en-US" sz="2200" u="sng" dirty="0" smtClean="0">
                <a:solidFill>
                  <a:srgbClr val="000000"/>
                </a:solidFill>
              </a:rPr>
              <a:t>1 Year</a:t>
            </a:r>
          </a:p>
          <a:p>
            <a:pPr eaLnBrk="1" hangingPunct="1">
              <a:buFontTx/>
              <a:buNone/>
            </a:pPr>
            <a:endParaRPr lang="en-US" dirty="0" smtClean="0">
              <a:solidFill>
                <a:schemeClr val="bg1"/>
              </a:solidFill>
            </a:endParaRPr>
          </a:p>
        </p:txBody>
      </p:sp>
      <p:sp>
        <p:nvSpPr>
          <p:cNvPr id="2" name="Rectangle 1"/>
          <p:cNvSpPr/>
          <p:nvPr/>
        </p:nvSpPr>
        <p:spPr bwMode="auto">
          <a:xfrm>
            <a:off x="6781800" y="76200"/>
            <a:ext cx="22860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12291" name="Rectangle 2"/>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0000"/>
                </a:solidFill>
              </a:rPr>
              <a:t>Benefits</a:t>
            </a:r>
          </a:p>
        </p:txBody>
      </p:sp>
      <p:sp>
        <p:nvSpPr>
          <p:cNvPr id="12292" name="Rectangle 3"/>
          <p:cNvSpPr>
            <a:spLocks noGrp="1" noChangeArrowheads="1"/>
          </p:cNvSpPr>
          <p:nvPr>
            <p:ph type="body" idx="1"/>
          </p:nvPr>
        </p:nvSpPr>
        <p:spPr/>
        <p:txBody>
          <a:bodyPr/>
          <a:lstStyle/>
          <a:p>
            <a:pPr eaLnBrk="1" hangingPunct="1"/>
            <a:r>
              <a:rPr lang="en-US" sz="2000" dirty="0" smtClean="0">
                <a:solidFill>
                  <a:srgbClr val="000000"/>
                </a:solidFill>
              </a:rPr>
              <a:t>Break Sole Source</a:t>
            </a:r>
          </a:p>
          <a:p>
            <a:pPr eaLnBrk="1" hangingPunct="1"/>
            <a:endParaRPr lang="en-US" sz="2000" dirty="0" smtClean="0">
              <a:solidFill>
                <a:srgbClr val="000000"/>
              </a:solidFill>
            </a:endParaRPr>
          </a:p>
          <a:p>
            <a:pPr eaLnBrk="1" hangingPunct="1"/>
            <a:r>
              <a:rPr lang="en-US" sz="2000" dirty="0" smtClean="0">
                <a:solidFill>
                  <a:srgbClr val="000000"/>
                </a:solidFill>
              </a:rPr>
              <a:t>Provide additional sources on limited source items</a:t>
            </a:r>
          </a:p>
          <a:p>
            <a:pPr eaLnBrk="1" hangingPunct="1">
              <a:buFontTx/>
              <a:buNone/>
            </a:pPr>
            <a:endParaRPr lang="en-US" sz="2000" dirty="0" smtClean="0">
              <a:solidFill>
                <a:srgbClr val="000000"/>
              </a:solidFill>
            </a:endParaRPr>
          </a:p>
          <a:p>
            <a:pPr eaLnBrk="1" hangingPunct="1"/>
            <a:r>
              <a:rPr lang="en-US" sz="2000" dirty="0" smtClean="0">
                <a:solidFill>
                  <a:srgbClr val="000000"/>
                </a:solidFill>
              </a:rPr>
              <a:t>Reduce cost through enhanced competition</a:t>
            </a:r>
          </a:p>
          <a:p>
            <a:pPr eaLnBrk="1" hangingPunct="1"/>
            <a:endParaRPr lang="en-US" sz="2000" dirty="0" smtClean="0">
              <a:solidFill>
                <a:srgbClr val="000000"/>
              </a:solidFill>
            </a:endParaRPr>
          </a:p>
          <a:p>
            <a:pPr eaLnBrk="1" hangingPunct="1"/>
            <a:r>
              <a:rPr lang="en-US" sz="2000" dirty="0" smtClean="0">
                <a:solidFill>
                  <a:srgbClr val="000000"/>
                </a:solidFill>
              </a:rPr>
              <a:t>Potential for Unlimited Rights TDPs</a:t>
            </a:r>
          </a:p>
          <a:p>
            <a:pPr eaLnBrk="1" hangingPunct="1">
              <a:buFontTx/>
              <a:buNone/>
            </a:pPr>
            <a:endParaRPr lang="en-US" sz="2400" dirty="0" smtClean="0">
              <a:solidFill>
                <a:schemeClr val="bg1"/>
              </a:solidFill>
            </a:endParaRPr>
          </a:p>
        </p:txBody>
      </p:sp>
      <p:sp>
        <p:nvSpPr>
          <p:cNvPr id="12293" name="Rectangle 4"/>
          <p:cNvSpPr>
            <a:spLocks noChangeArrowheads="1"/>
          </p:cNvSpPr>
          <p:nvPr/>
        </p:nvSpPr>
        <p:spPr bwMode="auto">
          <a:xfrm>
            <a:off x="1219200" y="6248400"/>
            <a:ext cx="6553200" cy="366713"/>
          </a:xfrm>
          <a:prstGeom prst="rect">
            <a:avLst/>
          </a:prstGeom>
          <a:noFill/>
          <a:ln w="12700">
            <a:noFill/>
            <a:miter lim="800000"/>
            <a:headEnd/>
            <a:tailEnd/>
          </a:ln>
        </p:spPr>
        <p:txBody>
          <a:bodyPr>
            <a:spAutoFit/>
          </a:bodyPr>
          <a:lstStyle/>
          <a:p>
            <a:r>
              <a:rPr lang="en-US" b="1" dirty="0">
                <a:solidFill>
                  <a:schemeClr val="folHlink"/>
                </a:solidFill>
              </a:rPr>
              <a:t>=</a:t>
            </a:r>
          </a:p>
        </p:txBody>
      </p:sp>
      <p:sp>
        <p:nvSpPr>
          <p:cNvPr id="12294" name="Text Box 5"/>
          <p:cNvSpPr txBox="1">
            <a:spLocks noChangeArrowheads="1"/>
          </p:cNvSpPr>
          <p:nvPr/>
        </p:nvSpPr>
        <p:spPr bwMode="auto">
          <a:xfrm>
            <a:off x="0" y="6338888"/>
            <a:ext cx="9144000" cy="519112"/>
          </a:xfrm>
          <a:prstGeom prst="rect">
            <a:avLst/>
          </a:prstGeom>
          <a:solidFill>
            <a:schemeClr val="bg1"/>
          </a:solidFill>
          <a:ln w="9525">
            <a:noFill/>
            <a:miter lim="800000"/>
            <a:headEnd/>
            <a:tailEnd/>
          </a:ln>
        </p:spPr>
        <p:txBody>
          <a:bodyPr>
            <a:spAutoFit/>
          </a:bodyPr>
          <a:lstStyle/>
          <a:p>
            <a:pPr algn="ctr"/>
            <a:r>
              <a:rPr lang="en-US" sz="2800" b="1" dirty="0"/>
              <a:t>Increased Competition Lower Cost to Taxpayers</a:t>
            </a:r>
          </a:p>
        </p:txBody>
      </p:sp>
      <p:sp>
        <p:nvSpPr>
          <p:cNvPr id="2" name="Rectangle 1"/>
          <p:cNvSpPr/>
          <p:nvPr/>
        </p:nvSpPr>
        <p:spPr bwMode="auto">
          <a:xfrm>
            <a:off x="6781800" y="76200"/>
            <a:ext cx="22860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13315" name="Rectangle 2"/>
          <p:cNvSpPr>
            <a:spLocks noGrp="1" noChangeArrowheads="1"/>
          </p:cNvSpPr>
          <p:nvPr>
            <p:ph type="title"/>
          </p:nvPr>
        </p:nvSpPr>
        <p:spPr>
          <a:xfrm>
            <a:off x="457200" y="0"/>
            <a:ext cx="7239000" cy="1143000"/>
          </a:xfrm>
        </p:spPr>
        <p:txBody>
          <a:bodyPr/>
          <a:lstStyle/>
          <a:p>
            <a:pPr eaLnBrk="1" hangingPunct="1"/>
            <a:r>
              <a:rPr lang="en-US" sz="3000" b="1" dirty="0" smtClean="0">
                <a:solidFill>
                  <a:srgbClr val="000000"/>
                </a:solidFill>
              </a:rPr>
              <a:t>What Is Needed </a:t>
            </a:r>
            <a:br>
              <a:rPr lang="en-US" sz="3000" b="1" dirty="0" smtClean="0">
                <a:solidFill>
                  <a:srgbClr val="000000"/>
                </a:solidFill>
              </a:rPr>
            </a:br>
            <a:r>
              <a:rPr lang="en-US" sz="3000" b="1" dirty="0" smtClean="0">
                <a:solidFill>
                  <a:srgbClr val="000000"/>
                </a:solidFill>
              </a:rPr>
              <a:t>To Fill Request</a:t>
            </a:r>
          </a:p>
        </p:txBody>
      </p:sp>
      <p:sp>
        <p:nvSpPr>
          <p:cNvPr id="13316" name="Rectangle 3"/>
          <p:cNvSpPr>
            <a:spLocks noGrp="1" noChangeArrowheads="1"/>
          </p:cNvSpPr>
          <p:nvPr>
            <p:ph type="body" idx="1"/>
          </p:nvPr>
        </p:nvSpPr>
        <p:spPr/>
        <p:txBody>
          <a:bodyPr/>
          <a:lstStyle/>
          <a:p>
            <a:pPr eaLnBrk="1" hangingPunct="1"/>
            <a:r>
              <a:rPr lang="en-US" sz="2000" dirty="0" smtClean="0">
                <a:solidFill>
                  <a:srgbClr val="000000"/>
                </a:solidFill>
              </a:rPr>
              <a:t>Your Name</a:t>
            </a:r>
          </a:p>
          <a:p>
            <a:pPr eaLnBrk="1" hangingPunct="1"/>
            <a:endParaRPr lang="en-US" sz="2000" dirty="0" smtClean="0">
              <a:solidFill>
                <a:srgbClr val="000000"/>
              </a:solidFill>
            </a:endParaRPr>
          </a:p>
          <a:p>
            <a:pPr eaLnBrk="1" hangingPunct="1"/>
            <a:r>
              <a:rPr lang="en-US" sz="2000" dirty="0" smtClean="0">
                <a:solidFill>
                  <a:srgbClr val="000000"/>
                </a:solidFill>
              </a:rPr>
              <a:t>Your Company Name</a:t>
            </a:r>
          </a:p>
          <a:p>
            <a:pPr eaLnBrk="1" hangingPunct="1"/>
            <a:endParaRPr lang="en-US" sz="2000" dirty="0" smtClean="0">
              <a:solidFill>
                <a:srgbClr val="000000"/>
              </a:solidFill>
            </a:endParaRPr>
          </a:p>
          <a:p>
            <a:pPr eaLnBrk="1" hangingPunct="1"/>
            <a:r>
              <a:rPr lang="en-US" sz="2000" dirty="0" smtClean="0">
                <a:solidFill>
                  <a:srgbClr val="000000"/>
                </a:solidFill>
              </a:rPr>
              <a:t>Phone Number</a:t>
            </a:r>
          </a:p>
          <a:p>
            <a:pPr eaLnBrk="1" hangingPunct="1"/>
            <a:endParaRPr lang="en-US" sz="2000" dirty="0" smtClean="0">
              <a:solidFill>
                <a:srgbClr val="000000"/>
              </a:solidFill>
            </a:endParaRPr>
          </a:p>
          <a:p>
            <a:pPr eaLnBrk="1" hangingPunct="1"/>
            <a:r>
              <a:rPr lang="en-US" sz="2000" dirty="0" smtClean="0">
                <a:solidFill>
                  <a:srgbClr val="000000"/>
                </a:solidFill>
              </a:rPr>
              <a:t>Shipping Address</a:t>
            </a:r>
          </a:p>
          <a:p>
            <a:pPr eaLnBrk="1" hangingPunct="1"/>
            <a:endParaRPr lang="en-US" sz="2000" dirty="0" smtClean="0">
              <a:solidFill>
                <a:srgbClr val="000000"/>
              </a:solidFill>
            </a:endParaRPr>
          </a:p>
          <a:p>
            <a:pPr eaLnBrk="1" hangingPunct="1"/>
            <a:r>
              <a:rPr lang="en-US" sz="2000" dirty="0" smtClean="0">
                <a:solidFill>
                  <a:srgbClr val="000000"/>
                </a:solidFill>
              </a:rPr>
              <a:t>National Stock Number (NSN) also include on subject line of email </a:t>
            </a:r>
          </a:p>
          <a:p>
            <a:pPr eaLnBrk="1" hangingPunct="1"/>
            <a:endParaRPr lang="en-US" sz="2000" dirty="0" smtClean="0">
              <a:solidFill>
                <a:srgbClr val="000000"/>
              </a:solidFill>
            </a:endParaRPr>
          </a:p>
          <a:p>
            <a:pPr eaLnBrk="1" hangingPunct="1"/>
            <a:r>
              <a:rPr lang="en-US" sz="2000" b="1" dirty="0" smtClean="0">
                <a:solidFill>
                  <a:srgbClr val="000000"/>
                </a:solidFill>
              </a:rPr>
              <a:t>CAGE CODE</a:t>
            </a:r>
          </a:p>
        </p:txBody>
      </p:sp>
      <p:sp>
        <p:nvSpPr>
          <p:cNvPr id="2" name="Rectangle 1"/>
          <p:cNvSpPr/>
          <p:nvPr/>
        </p:nvSpPr>
        <p:spPr bwMode="auto">
          <a:xfrm>
            <a:off x="6934200" y="76200"/>
            <a:ext cx="21336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2400" y="76200"/>
            <a:ext cx="8229600" cy="1143000"/>
          </a:xfrm>
        </p:spPr>
        <p:txBody>
          <a:bodyPr/>
          <a:lstStyle/>
          <a:p>
            <a:pPr eaLnBrk="1" hangingPunct="1"/>
            <a:r>
              <a:rPr lang="en-US" sz="3000" b="1" dirty="0" smtClean="0">
                <a:solidFill>
                  <a:srgbClr val="000000"/>
                </a:solidFill>
              </a:rPr>
              <a:t>DLA Land And Maritime </a:t>
            </a:r>
            <a:br>
              <a:rPr lang="en-US" sz="3000" b="1" dirty="0" smtClean="0">
                <a:solidFill>
                  <a:srgbClr val="000000"/>
                </a:solidFill>
              </a:rPr>
            </a:br>
            <a:r>
              <a:rPr lang="en-US" sz="3000" b="1" dirty="0" smtClean="0">
                <a:solidFill>
                  <a:srgbClr val="000000"/>
                </a:solidFill>
              </a:rPr>
              <a:t> Point of Contact</a:t>
            </a:r>
          </a:p>
        </p:txBody>
      </p:sp>
      <p:sp>
        <p:nvSpPr>
          <p:cNvPr id="11267" name="Rectangle 3"/>
          <p:cNvSpPr>
            <a:spLocks noGrp="1" noChangeArrowheads="1"/>
          </p:cNvSpPr>
          <p:nvPr>
            <p:ph idx="1"/>
          </p:nvPr>
        </p:nvSpPr>
        <p:spPr>
          <a:xfrm>
            <a:off x="685800" y="1600200"/>
            <a:ext cx="7315200" cy="5562600"/>
          </a:xfrm>
        </p:spPr>
        <p:txBody>
          <a:bodyPr/>
          <a:lstStyle/>
          <a:p>
            <a:pPr eaLnBrk="1" hangingPunct="1">
              <a:defRPr/>
            </a:pPr>
            <a:r>
              <a:rPr lang="en-US" sz="2800" dirty="0" smtClean="0">
                <a:solidFill>
                  <a:srgbClr val="000000"/>
                </a:solidFill>
              </a:rPr>
              <a:t>Email -</a:t>
            </a:r>
            <a:r>
              <a:rPr lang="en-US" sz="2800" dirty="0" smtClean="0">
                <a:solidFill>
                  <a:schemeClr val="bg1"/>
                </a:solidFill>
              </a:rPr>
              <a:t>  </a:t>
            </a:r>
            <a:r>
              <a:rPr lang="en-US" sz="2800" b="1" dirty="0" smtClean="0">
                <a:solidFill>
                  <a:schemeClr val="accent2">
                    <a:lumMod val="60000"/>
                    <a:lumOff val="40000"/>
                  </a:schemeClr>
                </a:solidFill>
                <a:hlinkClick r:id="rId2"/>
              </a:rPr>
              <a:t>dscc.partrequest@dla.mil</a:t>
            </a:r>
            <a:endParaRPr lang="en-US" sz="2800" b="1" dirty="0" smtClean="0">
              <a:solidFill>
                <a:schemeClr val="accent2">
                  <a:lumMod val="60000"/>
                  <a:lumOff val="40000"/>
                </a:schemeClr>
              </a:solidFill>
            </a:endParaRPr>
          </a:p>
          <a:p>
            <a:pPr eaLnBrk="1" hangingPunct="1">
              <a:buFontTx/>
              <a:buNone/>
              <a:defRPr/>
            </a:pPr>
            <a:endParaRPr lang="en-US" sz="2800" dirty="0" smtClean="0">
              <a:solidFill>
                <a:schemeClr val="accent2">
                  <a:lumMod val="60000"/>
                  <a:lumOff val="40000"/>
                </a:schemeClr>
              </a:solidFill>
            </a:endParaRPr>
          </a:p>
        </p:txBody>
      </p:sp>
      <p:sp>
        <p:nvSpPr>
          <p:cNvPr id="14340" name="Footer Placeholder 4"/>
          <p:cNvSpPr>
            <a:spLocks noGrp="1"/>
          </p:cNvSpPr>
          <p:nvPr>
            <p:ph type="ftr" sz="quarter" idx="11"/>
          </p:nvPr>
        </p:nvSpPr>
        <p:spPr>
          <a:noFill/>
        </p:spPr>
        <p:txBody>
          <a:bodyPr/>
          <a:lstStyle/>
          <a:p>
            <a:r>
              <a:rPr lang="en-US" dirty="0" smtClean="0"/>
              <a:t>Increased Competition = Lower Cost to Taxpayers</a:t>
            </a:r>
          </a:p>
        </p:txBody>
      </p:sp>
      <p:graphicFrame>
        <p:nvGraphicFramePr>
          <p:cNvPr id="2" name="Table 1"/>
          <p:cNvGraphicFramePr>
            <a:graphicFrameLocks noGrp="1"/>
          </p:cNvGraphicFramePr>
          <p:nvPr>
            <p:extLst>
              <p:ext uri="{D42A27DB-BD31-4B8C-83A1-F6EECF244321}">
                <p14:modId xmlns:p14="http://schemas.microsoft.com/office/powerpoint/2010/main" val="3564672534"/>
              </p:ext>
            </p:extLst>
          </p:nvPr>
        </p:nvGraphicFramePr>
        <p:xfrm>
          <a:off x="609600" y="2590800"/>
          <a:ext cx="8229600" cy="2534199"/>
        </p:xfrm>
        <a:graphic>
          <a:graphicData uri="http://schemas.openxmlformats.org/drawingml/2006/table">
            <a:tbl>
              <a:tblPr/>
              <a:tblGrid>
                <a:gridCol w="3962400"/>
                <a:gridCol w="4267200"/>
              </a:tblGrid>
              <a:tr h="972099">
                <a:tc gridSpan="2">
                  <a:txBody>
                    <a:bodyPr/>
                    <a:lstStyle/>
                    <a:p>
                      <a:pPr algn="l"/>
                      <a:endParaRPr lang="en-US" dirty="0" smtClean="0">
                        <a:solidFill>
                          <a:srgbClr val="000000"/>
                        </a:solidFill>
                      </a:endParaRPr>
                    </a:p>
                    <a:p>
                      <a:pPr algn="l"/>
                      <a:endParaRPr lang="en-US" dirty="0" smtClean="0">
                        <a:solidFill>
                          <a:srgbClr val="000000"/>
                        </a:solidFill>
                      </a:endParaRPr>
                    </a:p>
                    <a:p>
                      <a:pPr algn="l"/>
                      <a:endParaRPr lang="en-US" dirty="0">
                        <a:solidFill>
                          <a:srgbClr val="000000"/>
                        </a:solidFill>
                      </a:endParaRPr>
                    </a:p>
                  </a:txBody>
                  <a:tcPr marL="47625" marR="47625" marT="47625" marB="47625">
                    <a:lnL>
                      <a:noFill/>
                    </a:lnL>
                    <a:lnR>
                      <a:noFill/>
                    </a:lnR>
                    <a:lnT>
                      <a:noFill/>
                    </a:lnT>
                    <a:lnB>
                      <a:noFill/>
                    </a:lnB>
                  </a:tcPr>
                </a:tc>
                <a:tc hMerge="1">
                  <a:txBody>
                    <a:bodyPr/>
                    <a:lstStyle/>
                    <a:p>
                      <a:endParaRPr lang="en-US"/>
                    </a:p>
                  </a:txBody>
                  <a:tcPr/>
                </a:tc>
              </a:tr>
              <a:tr h="644582">
                <a:tc>
                  <a:txBody>
                    <a:bodyPr/>
                    <a:lstStyle/>
                    <a:p>
                      <a:r>
                        <a:rPr lang="en-US" dirty="0">
                          <a:solidFill>
                            <a:srgbClr val="000000"/>
                          </a:solidFill>
                          <a:hlinkClick r:id="rId3"/>
                        </a:rPr>
                        <a:t>DSCC_AO-SAR@dla.mil</a:t>
                      </a:r>
                      <a:endParaRPr lang="en-US" dirty="0">
                        <a:solidFill>
                          <a:srgbClr val="000000"/>
                        </a:solidFill>
                      </a:endParaRPr>
                    </a:p>
                  </a:txBody>
                  <a:tcPr marL="47625" marR="47625" marT="47625" marB="47625">
                    <a:lnL>
                      <a:noFill/>
                    </a:lnL>
                    <a:lnR>
                      <a:noFill/>
                    </a:lnR>
                    <a:lnT>
                      <a:noFill/>
                    </a:lnT>
                    <a:lnB>
                      <a:noFill/>
                    </a:lnB>
                  </a:tcPr>
                </a:tc>
                <a:tc>
                  <a:txBody>
                    <a:bodyPr/>
                    <a:lstStyle/>
                    <a:p>
                      <a:r>
                        <a:rPr lang="en-US" dirty="0" smtClean="0">
                          <a:solidFill>
                            <a:srgbClr val="000000"/>
                          </a:solidFill>
                        </a:rPr>
                        <a:t>For submitting complete Alternate Offer/SAR packagecomplete </a:t>
                      </a:r>
                      <a:r>
                        <a:rPr lang="en-US" dirty="0">
                          <a:solidFill>
                            <a:srgbClr val="000000"/>
                          </a:solidFill>
                        </a:rPr>
                        <a:t>Alternate Offer/SAR package</a:t>
                      </a:r>
                    </a:p>
                  </a:txBody>
                  <a:tcPr marL="47625" marR="47625" marT="47625" marB="47625">
                    <a:lnL>
                      <a:noFill/>
                    </a:lnL>
                    <a:lnR>
                      <a:noFill/>
                    </a:lnR>
                    <a:lnT>
                      <a:noFill/>
                    </a:lnT>
                    <a:lnB>
                      <a:noFill/>
                    </a:lnB>
                  </a:tcPr>
                </a:tc>
              </a:tr>
              <a:tr h="607752">
                <a:tc>
                  <a:txBody>
                    <a:bodyPr/>
                    <a:lstStyle/>
                    <a:p>
                      <a:r>
                        <a:rPr lang="en-US" dirty="0">
                          <a:solidFill>
                            <a:srgbClr val="000000"/>
                          </a:solidFill>
                          <a:hlinkClick r:id="rId4"/>
                        </a:rPr>
                        <a:t>DSCC.AltOffer.PM@dla.mil</a:t>
                      </a:r>
                      <a:endParaRPr lang="en-US" dirty="0">
                        <a:solidFill>
                          <a:srgbClr val="000000"/>
                        </a:solidFill>
                      </a:endParaRPr>
                    </a:p>
                  </a:txBody>
                  <a:tcPr marL="47625" marR="47625" marT="47625" marB="47625">
                    <a:lnL>
                      <a:noFill/>
                    </a:lnL>
                    <a:lnR>
                      <a:noFill/>
                    </a:lnR>
                    <a:lnT>
                      <a:noFill/>
                    </a:lnT>
                    <a:lnB>
                      <a:noFill/>
                    </a:lnB>
                  </a:tcPr>
                </a:tc>
                <a:tc>
                  <a:txBody>
                    <a:bodyPr/>
                    <a:lstStyle/>
                    <a:p>
                      <a:r>
                        <a:rPr lang="en-US" dirty="0">
                          <a:solidFill>
                            <a:srgbClr val="000000"/>
                          </a:solidFill>
                        </a:rPr>
                        <a:t>For Questions in submitting Alternate Offer</a:t>
                      </a:r>
                    </a:p>
                  </a:txBody>
                  <a:tcPr marL="47625" marR="47625" marT="47625" marB="47625">
                    <a:lnL>
                      <a:noFill/>
                    </a:lnL>
                    <a:lnR>
                      <a:noFill/>
                    </a:lnR>
                    <a:lnT>
                      <a:noFill/>
                    </a:lnT>
                    <a:lnB>
                      <a:noFill/>
                    </a:lnB>
                  </a:tcPr>
                </a:tc>
              </a:tr>
            </a:tbl>
          </a:graphicData>
        </a:graphic>
      </p:graphicFrame>
      <p:sp>
        <p:nvSpPr>
          <p:cNvPr id="3" name="Rectangle 2"/>
          <p:cNvSpPr/>
          <p:nvPr/>
        </p:nvSpPr>
        <p:spPr bwMode="auto">
          <a:xfrm>
            <a:off x="6934200" y="76200"/>
            <a:ext cx="21336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09600" y="-152400"/>
            <a:ext cx="8229600" cy="1143000"/>
          </a:xfrm>
        </p:spPr>
        <p:txBody>
          <a:bodyPr/>
          <a:lstStyle/>
          <a:p>
            <a:pPr algn="l"/>
            <a:r>
              <a:rPr lang="en-US" sz="2600" b="1" dirty="0" smtClean="0">
                <a:solidFill>
                  <a:srgbClr val="000000"/>
                </a:solidFill>
              </a:rPr>
              <a:t>                     Finding Potential Projects</a:t>
            </a:r>
          </a:p>
        </p:txBody>
      </p:sp>
      <p:sp>
        <p:nvSpPr>
          <p:cNvPr id="16387" name="Content Placeholder 2"/>
          <p:cNvSpPr>
            <a:spLocks noGrp="1"/>
          </p:cNvSpPr>
          <p:nvPr>
            <p:ph idx="1"/>
          </p:nvPr>
        </p:nvSpPr>
        <p:spPr>
          <a:xfrm>
            <a:off x="533400" y="1447800"/>
            <a:ext cx="8305800" cy="5105400"/>
          </a:xfrm>
        </p:spPr>
        <p:txBody>
          <a:bodyPr/>
          <a:lstStyle/>
          <a:p>
            <a:r>
              <a:rPr lang="en-US" sz="1500" dirty="0" smtClean="0">
                <a:solidFill>
                  <a:srgbClr val="000000"/>
                </a:solidFill>
              </a:rPr>
              <a:t>Forecast information can be found at Supplier Requirements Visibility Application (SRVA), which is on DIBBS webpage. It should provide 24 months of projected purchase order quantities.</a:t>
            </a:r>
          </a:p>
          <a:p>
            <a:endParaRPr lang="en-US" sz="1500" dirty="0" smtClean="0">
              <a:solidFill>
                <a:srgbClr val="000000"/>
              </a:solidFill>
            </a:endParaRPr>
          </a:p>
          <a:p>
            <a:r>
              <a:rPr lang="en-US" sz="1500" dirty="0" smtClean="0">
                <a:solidFill>
                  <a:srgbClr val="000000"/>
                </a:solidFill>
              </a:rPr>
              <a:t>List of </a:t>
            </a:r>
            <a:r>
              <a:rPr lang="en-US" sz="1500" dirty="0">
                <a:solidFill>
                  <a:srgbClr val="000000"/>
                </a:solidFill>
              </a:rPr>
              <a:t>NSN available on: </a:t>
            </a:r>
            <a:r>
              <a:rPr lang="en-US" sz="1500" dirty="0">
                <a:solidFill>
                  <a:srgbClr val="000000"/>
                </a:solidFill>
                <a:hlinkClick r:id="rId2"/>
              </a:rPr>
              <a:t>http://www.landandmaritime.dla.mil/offices/valuemanagement</a:t>
            </a:r>
            <a:r>
              <a:rPr lang="en-US" sz="1500" dirty="0" smtClean="0">
                <a:solidFill>
                  <a:srgbClr val="000000"/>
                </a:solidFill>
                <a:hlinkClick r:id="rId2"/>
              </a:rPr>
              <a:t>/</a:t>
            </a:r>
            <a:endParaRPr lang="en-US" sz="1500" dirty="0" smtClean="0">
              <a:solidFill>
                <a:srgbClr val="000000"/>
              </a:solidFill>
            </a:endParaRPr>
          </a:p>
          <a:p>
            <a:endParaRPr lang="en-US" sz="1500" dirty="0" smtClean="0">
              <a:solidFill>
                <a:srgbClr val="000000"/>
              </a:solidFill>
            </a:endParaRPr>
          </a:p>
          <a:p>
            <a:r>
              <a:rPr lang="en-US" sz="1500" dirty="0" smtClean="0">
                <a:solidFill>
                  <a:srgbClr val="000000"/>
                </a:solidFill>
              </a:rPr>
              <a:t>Checking </a:t>
            </a:r>
            <a:r>
              <a:rPr lang="en-US" sz="1500" dirty="0" smtClean="0">
                <a:solidFill>
                  <a:srgbClr val="000000"/>
                </a:solidFill>
              </a:rPr>
              <a:t>EMall</a:t>
            </a:r>
            <a:r>
              <a:rPr lang="en-US" sz="1500" dirty="0" smtClean="0">
                <a:solidFill>
                  <a:srgbClr val="000000"/>
                </a:solidFill>
              </a:rPr>
              <a:t> for stock available; this information is not exact, it does show stock that is not ready condition.  Also, if there is low stock, we will </a:t>
            </a:r>
            <a:r>
              <a:rPr lang="en-US" sz="1500" u="sng" dirty="0" smtClean="0">
                <a:solidFill>
                  <a:srgbClr val="000000"/>
                </a:solidFill>
              </a:rPr>
              <a:t>NOT</a:t>
            </a:r>
            <a:r>
              <a:rPr lang="en-US" sz="1500" dirty="0" smtClean="0">
                <a:solidFill>
                  <a:srgbClr val="000000"/>
                </a:solidFill>
              </a:rPr>
              <a:t> loan out these samples due to possible urgent customer’s needs.</a:t>
            </a:r>
          </a:p>
          <a:p>
            <a:endParaRPr lang="en-US" sz="1500" dirty="0" smtClean="0">
              <a:solidFill>
                <a:srgbClr val="000000"/>
              </a:solidFill>
            </a:endParaRPr>
          </a:p>
          <a:p>
            <a:r>
              <a:rPr lang="en-US" sz="1500" dirty="0" smtClean="0">
                <a:solidFill>
                  <a:srgbClr val="000000"/>
                </a:solidFill>
              </a:rPr>
              <a:t>If we find any data that could be helpful in making a decision we are going to send it to you and ask if you are still interested.  </a:t>
            </a:r>
          </a:p>
          <a:p>
            <a:endParaRPr lang="en-US" sz="1500" dirty="0" smtClean="0">
              <a:solidFill>
                <a:srgbClr val="000000"/>
              </a:solidFill>
            </a:endParaRPr>
          </a:p>
          <a:p>
            <a:pPr eaLnBrk="1" hangingPunct="1">
              <a:lnSpc>
                <a:spcPct val="90000"/>
              </a:lnSpc>
            </a:pPr>
            <a:r>
              <a:rPr lang="en-US" sz="1500" dirty="0" smtClean="0">
                <a:solidFill>
                  <a:srgbClr val="000000"/>
                </a:solidFill>
              </a:rPr>
              <a:t>Search the website to find opportunities that match your companies capabilities.</a:t>
            </a:r>
          </a:p>
          <a:p>
            <a:pPr eaLnBrk="1" hangingPunct="1">
              <a:lnSpc>
                <a:spcPct val="90000"/>
              </a:lnSpc>
            </a:pPr>
            <a:endParaRPr lang="en-US" sz="1500" dirty="0" smtClean="0">
              <a:solidFill>
                <a:srgbClr val="000000"/>
              </a:solidFill>
            </a:endParaRPr>
          </a:p>
          <a:p>
            <a:pPr eaLnBrk="1" hangingPunct="1">
              <a:lnSpc>
                <a:spcPct val="90000"/>
              </a:lnSpc>
            </a:pPr>
            <a:r>
              <a:rPr lang="en-US" sz="1500" dirty="0" smtClean="0">
                <a:solidFill>
                  <a:srgbClr val="000000"/>
                </a:solidFill>
              </a:rPr>
              <a:t>Some available tools are:</a:t>
            </a:r>
          </a:p>
          <a:p>
            <a:pPr lvl="1" eaLnBrk="1" hangingPunct="1">
              <a:lnSpc>
                <a:spcPct val="90000"/>
              </a:lnSpc>
            </a:pPr>
            <a:r>
              <a:rPr lang="en-US" sz="1500" dirty="0" smtClean="0">
                <a:solidFill>
                  <a:srgbClr val="000000"/>
                </a:solidFill>
              </a:rPr>
              <a:t>PTACs (Procurement Technical Assistance Centers). </a:t>
            </a:r>
          </a:p>
          <a:p>
            <a:pPr lvl="1" eaLnBrk="1" hangingPunct="1">
              <a:lnSpc>
                <a:spcPct val="90000"/>
              </a:lnSpc>
            </a:pPr>
            <a:r>
              <a:rPr lang="en-US" sz="1500" dirty="0" smtClean="0">
                <a:solidFill>
                  <a:srgbClr val="000000"/>
                </a:solidFill>
              </a:rPr>
              <a:t>Haystack (available through your PTAC)  </a:t>
            </a:r>
          </a:p>
          <a:p>
            <a:pPr lvl="1" eaLnBrk="1" hangingPunct="1">
              <a:lnSpc>
                <a:spcPct val="90000"/>
              </a:lnSpc>
            </a:pPr>
            <a:r>
              <a:rPr lang="en-US" sz="1500" dirty="0" smtClean="0">
                <a:solidFill>
                  <a:srgbClr val="000000"/>
                </a:solidFill>
              </a:rPr>
              <a:t>    </a:t>
            </a:r>
          </a:p>
          <a:p>
            <a:pPr eaLnBrk="1" hangingPunct="1">
              <a:lnSpc>
                <a:spcPct val="90000"/>
              </a:lnSpc>
            </a:pPr>
            <a:r>
              <a:rPr lang="en-US" sz="1500" dirty="0" smtClean="0">
                <a:solidFill>
                  <a:srgbClr val="000000"/>
                </a:solidFill>
              </a:rPr>
              <a:t>Identify NSNs that are sole or limited-source.</a:t>
            </a:r>
          </a:p>
          <a:p>
            <a:endParaRPr lang="en-US" sz="1500" dirty="0" smtClean="0"/>
          </a:p>
        </p:txBody>
      </p:sp>
      <p:sp>
        <p:nvSpPr>
          <p:cNvPr id="2" name="Rectangle 1"/>
          <p:cNvSpPr/>
          <p:nvPr/>
        </p:nvSpPr>
        <p:spPr bwMode="auto">
          <a:xfrm>
            <a:off x="6934200" y="76200"/>
            <a:ext cx="20574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3075" name="Rectangle 2"/>
          <p:cNvSpPr>
            <a:spLocks noGrp="1" noChangeArrowheads="1"/>
          </p:cNvSpPr>
          <p:nvPr>
            <p:ph type="title"/>
          </p:nvPr>
        </p:nvSpPr>
        <p:spPr>
          <a:xfrm>
            <a:off x="152400" y="152400"/>
            <a:ext cx="8229600" cy="1143000"/>
          </a:xfrm>
        </p:spPr>
        <p:txBody>
          <a:bodyPr/>
          <a:lstStyle/>
          <a:p>
            <a:pPr eaLnBrk="1" hangingPunct="1"/>
            <a:r>
              <a:rPr lang="en-US" sz="3000" b="1" dirty="0" smtClean="0">
                <a:solidFill>
                  <a:srgbClr val="000000"/>
                </a:solidFill>
              </a:rPr>
              <a:t>Why RPPOB</a:t>
            </a:r>
          </a:p>
        </p:txBody>
      </p:sp>
      <p:sp>
        <p:nvSpPr>
          <p:cNvPr id="3076" name="Rectangle 3"/>
          <p:cNvSpPr>
            <a:spLocks noGrp="1" noChangeArrowheads="1"/>
          </p:cNvSpPr>
          <p:nvPr>
            <p:ph type="body" idx="1"/>
          </p:nvPr>
        </p:nvSpPr>
        <p:spPr>
          <a:xfrm>
            <a:off x="457200" y="1371600"/>
            <a:ext cx="8229600" cy="4525963"/>
          </a:xfrm>
        </p:spPr>
        <p:txBody>
          <a:bodyPr/>
          <a:lstStyle/>
          <a:p>
            <a:pPr marL="609600" indent="-609600" eaLnBrk="1" hangingPunct="1">
              <a:lnSpc>
                <a:spcPct val="90000"/>
              </a:lnSpc>
            </a:pPr>
            <a:r>
              <a:rPr lang="en-US" sz="2400" dirty="0" smtClean="0">
                <a:solidFill>
                  <a:srgbClr val="000000"/>
                </a:solidFill>
              </a:rPr>
              <a:t>Statutory Requirement</a:t>
            </a:r>
          </a:p>
          <a:p>
            <a:pPr marL="609600" indent="-609600" eaLnBrk="1" hangingPunct="1">
              <a:lnSpc>
                <a:spcPct val="90000"/>
              </a:lnSpc>
            </a:pPr>
            <a:endParaRPr lang="en-US" sz="800" dirty="0" smtClean="0">
              <a:solidFill>
                <a:srgbClr val="000000"/>
              </a:solidFill>
            </a:endParaRPr>
          </a:p>
          <a:p>
            <a:pPr marL="990600" lvl="1" indent="-533400" eaLnBrk="1" hangingPunct="1">
              <a:lnSpc>
                <a:spcPct val="90000"/>
              </a:lnSpc>
              <a:buFontTx/>
              <a:buChar char="•"/>
            </a:pPr>
            <a:r>
              <a:rPr lang="en-US" sz="2000" dirty="0" smtClean="0">
                <a:solidFill>
                  <a:srgbClr val="000000"/>
                </a:solidFill>
              </a:rPr>
              <a:t>Defense Procurement Reform Act of 1984</a:t>
            </a:r>
          </a:p>
          <a:p>
            <a:pPr marL="990600" lvl="1" indent="-533400" eaLnBrk="1" hangingPunct="1">
              <a:lnSpc>
                <a:spcPct val="90000"/>
              </a:lnSpc>
              <a:buFontTx/>
              <a:buChar char="•"/>
            </a:pPr>
            <a:endParaRPr lang="en-US" sz="800" dirty="0" smtClean="0">
              <a:solidFill>
                <a:srgbClr val="000000"/>
              </a:solidFill>
            </a:endParaRPr>
          </a:p>
          <a:p>
            <a:pPr marL="1371600" lvl="2" indent="-457200" eaLnBrk="1" hangingPunct="1">
              <a:lnSpc>
                <a:spcPct val="90000"/>
              </a:lnSpc>
            </a:pPr>
            <a:r>
              <a:rPr lang="en-US" sz="2000" dirty="0" smtClean="0">
                <a:solidFill>
                  <a:srgbClr val="000000"/>
                </a:solidFill>
              </a:rPr>
              <a:t>Public Law 98-525, Section 1216(a)</a:t>
            </a:r>
          </a:p>
          <a:p>
            <a:pPr marL="1371600" lvl="2" indent="-457200" eaLnBrk="1" hangingPunct="1">
              <a:lnSpc>
                <a:spcPct val="90000"/>
              </a:lnSpc>
            </a:pPr>
            <a:r>
              <a:rPr lang="en-US" sz="2000" dirty="0" smtClean="0">
                <a:solidFill>
                  <a:srgbClr val="000000"/>
                </a:solidFill>
              </a:rPr>
              <a:t>Codified at Title 10 U.S.C. 2320(B)</a:t>
            </a:r>
          </a:p>
          <a:p>
            <a:pPr marL="609600" indent="-609600" eaLnBrk="1" hangingPunct="1">
              <a:lnSpc>
                <a:spcPct val="90000"/>
              </a:lnSpc>
              <a:buFontTx/>
              <a:buNone/>
            </a:pPr>
            <a:endParaRPr lang="en-US" sz="2400" dirty="0" smtClean="0">
              <a:solidFill>
                <a:srgbClr val="000000"/>
              </a:solidFill>
            </a:endParaRPr>
          </a:p>
          <a:p>
            <a:pPr marL="609600" indent="-609600" eaLnBrk="1" hangingPunct="1">
              <a:lnSpc>
                <a:spcPct val="90000"/>
              </a:lnSpc>
            </a:pPr>
            <a:r>
              <a:rPr lang="en-US" sz="2400" dirty="0" smtClean="0">
                <a:solidFill>
                  <a:srgbClr val="000000"/>
                </a:solidFill>
              </a:rPr>
              <a:t>Develop new sources</a:t>
            </a:r>
          </a:p>
          <a:p>
            <a:pPr marL="609600" indent="-609600" eaLnBrk="1" hangingPunct="1">
              <a:lnSpc>
                <a:spcPct val="90000"/>
              </a:lnSpc>
            </a:pPr>
            <a:endParaRPr lang="en-US" sz="800" dirty="0" smtClean="0">
              <a:solidFill>
                <a:srgbClr val="000000"/>
              </a:solidFill>
            </a:endParaRPr>
          </a:p>
          <a:p>
            <a:pPr marL="990600" lvl="1" indent="-533400" eaLnBrk="1" hangingPunct="1">
              <a:lnSpc>
                <a:spcPct val="90000"/>
              </a:lnSpc>
              <a:buFontTx/>
              <a:buChar char="•"/>
            </a:pPr>
            <a:r>
              <a:rPr lang="en-US" sz="2000" dirty="0" smtClean="0">
                <a:solidFill>
                  <a:srgbClr val="000000"/>
                </a:solidFill>
              </a:rPr>
              <a:t>Sole Source</a:t>
            </a:r>
          </a:p>
          <a:p>
            <a:pPr marL="990600" lvl="1" indent="-533400" eaLnBrk="1" hangingPunct="1">
              <a:lnSpc>
                <a:spcPct val="90000"/>
              </a:lnSpc>
              <a:buFontTx/>
              <a:buChar char="•"/>
            </a:pPr>
            <a:r>
              <a:rPr lang="en-US" sz="2000" dirty="0" smtClean="0">
                <a:solidFill>
                  <a:srgbClr val="000000"/>
                </a:solidFill>
              </a:rPr>
              <a:t>Limited Competition Items</a:t>
            </a:r>
          </a:p>
          <a:p>
            <a:pPr marL="990600" lvl="1" indent="-533400" eaLnBrk="1" hangingPunct="1">
              <a:lnSpc>
                <a:spcPct val="90000"/>
              </a:lnSpc>
              <a:buFontTx/>
              <a:buChar char="•"/>
            </a:pPr>
            <a:r>
              <a:rPr lang="en-US" sz="2000" dirty="0" smtClean="0">
                <a:solidFill>
                  <a:srgbClr val="000000"/>
                </a:solidFill>
              </a:rPr>
              <a:t>No Source</a:t>
            </a:r>
          </a:p>
        </p:txBody>
      </p:sp>
      <p:pic>
        <p:nvPicPr>
          <p:cNvPr id="3077" name="Picture 9" descr="cradle1"/>
          <p:cNvPicPr>
            <a:picLocks noChangeAspect="1" noChangeArrowheads="1"/>
          </p:cNvPicPr>
          <p:nvPr/>
        </p:nvPicPr>
        <p:blipFill>
          <a:blip r:embed="rId2" cstate="print"/>
          <a:srcRect/>
          <a:stretch>
            <a:fillRect/>
          </a:stretch>
        </p:blipFill>
        <p:spPr bwMode="auto">
          <a:xfrm>
            <a:off x="5791200" y="3962400"/>
            <a:ext cx="3352800" cy="2286000"/>
          </a:xfrm>
          <a:prstGeom prst="rect">
            <a:avLst/>
          </a:prstGeom>
          <a:noFill/>
          <a:ln w="9525">
            <a:noFill/>
            <a:miter lim="800000"/>
            <a:headEnd/>
            <a:tailEnd/>
          </a:ln>
        </p:spPr>
      </p:pic>
      <p:sp>
        <p:nvSpPr>
          <p:cNvPr id="2" name="Rectangle 1"/>
          <p:cNvSpPr/>
          <p:nvPr/>
        </p:nvSpPr>
        <p:spPr bwMode="auto">
          <a:xfrm>
            <a:off x="6934200" y="76200"/>
            <a:ext cx="21336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pPr>
              <a:defRPr/>
            </a:pPr>
            <a:r>
              <a:rPr lang="en-US" sz="2700" b="1" dirty="0" smtClean="0">
                <a:solidFill>
                  <a:srgbClr val="000000"/>
                </a:solidFill>
              </a:rPr>
              <a:t>Why you might need RPPOB</a:t>
            </a:r>
            <a:endParaRPr lang="en-US" sz="2700" b="1" dirty="0">
              <a:solidFill>
                <a:srgbClr val="000000"/>
              </a:solidFill>
            </a:endParaRPr>
          </a:p>
        </p:txBody>
      </p:sp>
      <p:sp>
        <p:nvSpPr>
          <p:cNvPr id="3" name="Content Placeholder 2"/>
          <p:cNvSpPr>
            <a:spLocks noGrp="1"/>
          </p:cNvSpPr>
          <p:nvPr>
            <p:ph idx="1"/>
          </p:nvPr>
        </p:nvSpPr>
        <p:spPr>
          <a:ln>
            <a:solidFill>
              <a:schemeClr val="accent4">
                <a:lumMod val="10000"/>
              </a:schemeClr>
            </a:solidFill>
          </a:ln>
        </p:spPr>
        <p:txBody>
          <a:bodyPr/>
          <a:lstStyle/>
          <a:p>
            <a:pPr>
              <a:defRPr/>
            </a:pPr>
            <a:r>
              <a:rPr lang="en-US" sz="2000" dirty="0" smtClean="0">
                <a:solidFill>
                  <a:srgbClr val="000000"/>
                </a:solidFill>
              </a:rPr>
              <a:t>Alternate sourcing information can be found at website</a:t>
            </a:r>
          </a:p>
          <a:p>
            <a:pPr lvl="1">
              <a:defRPr/>
            </a:pPr>
            <a:r>
              <a:rPr lang="en-US" sz="1600" dirty="0">
                <a:solidFill>
                  <a:srgbClr val="000000"/>
                </a:solidFill>
                <a:hlinkClick r:id="rId2"/>
              </a:rPr>
              <a:t>http://www.landandmaritime.dla.mil/programs/altofferor</a:t>
            </a:r>
            <a:r>
              <a:rPr lang="en-US" sz="1600" dirty="0" smtClean="0">
                <a:solidFill>
                  <a:srgbClr val="000000"/>
                </a:solidFill>
                <a:hlinkClick r:id="rId2"/>
              </a:rPr>
              <a:t>/</a:t>
            </a:r>
            <a:endParaRPr lang="en-US" sz="1600" dirty="0" smtClean="0">
              <a:solidFill>
                <a:srgbClr val="000000"/>
              </a:solidFill>
            </a:endParaRPr>
          </a:p>
          <a:p>
            <a:pPr lvl="1">
              <a:defRPr/>
            </a:pPr>
            <a:endParaRPr lang="en-US" sz="1600" dirty="0" smtClean="0">
              <a:solidFill>
                <a:srgbClr val="000000"/>
              </a:solidFill>
            </a:endParaRPr>
          </a:p>
          <a:p>
            <a:pPr>
              <a:defRPr/>
            </a:pPr>
            <a:r>
              <a:rPr lang="en-US" sz="2000" dirty="0" smtClean="0">
                <a:solidFill>
                  <a:srgbClr val="000000"/>
                </a:solidFill>
              </a:rPr>
              <a:t>There is a clickable link labeled</a:t>
            </a:r>
          </a:p>
          <a:p>
            <a:pPr lvl="1">
              <a:defRPr/>
            </a:pPr>
            <a:r>
              <a:rPr lang="en-US" sz="1600" dirty="0" smtClean="0">
                <a:solidFill>
                  <a:srgbClr val="000000"/>
                </a:solidFill>
                <a:hlinkClick r:id="rId3" action="ppaction://hlinkfile"/>
              </a:rPr>
              <a:t>Alternate Offer/Source Approval Program</a:t>
            </a:r>
            <a:endParaRPr lang="en-US" sz="1600" dirty="0" smtClean="0">
              <a:solidFill>
                <a:srgbClr val="000000"/>
              </a:solidFill>
            </a:endParaRPr>
          </a:p>
          <a:p>
            <a:pPr lvl="1">
              <a:defRPr/>
            </a:pPr>
            <a:endParaRPr lang="en-US" sz="1600" dirty="0" smtClean="0">
              <a:solidFill>
                <a:srgbClr val="000000"/>
              </a:solidFill>
            </a:endParaRPr>
          </a:p>
          <a:p>
            <a:pPr>
              <a:buFontTx/>
              <a:buNone/>
              <a:defRPr/>
            </a:pPr>
            <a:r>
              <a:rPr lang="en-US" sz="2000" dirty="0" smtClean="0">
                <a:solidFill>
                  <a:srgbClr val="000000"/>
                </a:solidFill>
              </a:rPr>
              <a:t>This link shows you DSCC’s Alternate sourcing requirements.</a:t>
            </a:r>
          </a:p>
          <a:p>
            <a:pPr>
              <a:defRPr/>
            </a:pPr>
            <a:r>
              <a:rPr lang="en-US" sz="2000" dirty="0" smtClean="0">
                <a:solidFill>
                  <a:srgbClr val="000000"/>
                </a:solidFill>
              </a:rPr>
              <a:t>When you are unable to </a:t>
            </a:r>
            <a:r>
              <a:rPr lang="en-US" sz="2000" u="sng" dirty="0" smtClean="0">
                <a:solidFill>
                  <a:srgbClr val="000000"/>
                </a:solidFill>
              </a:rPr>
              <a:t>supply the drawings</a:t>
            </a:r>
            <a:r>
              <a:rPr lang="en-US" sz="2000" dirty="0" smtClean="0">
                <a:solidFill>
                  <a:srgbClr val="000000"/>
                </a:solidFill>
              </a:rPr>
              <a:t> and/or other data covering the design, materials, etc., of the </a:t>
            </a:r>
            <a:r>
              <a:rPr lang="en-US" sz="2000" u="sng" dirty="0" smtClean="0">
                <a:solidFill>
                  <a:srgbClr val="000000"/>
                </a:solidFill>
              </a:rPr>
              <a:t>exact OEM’s product cited in the Acquisition Item Description (AID)</a:t>
            </a:r>
            <a:r>
              <a:rPr lang="en-US" sz="2000" dirty="0" smtClean="0">
                <a:solidFill>
                  <a:srgbClr val="000000"/>
                </a:solidFill>
              </a:rPr>
              <a:t> and the data is not locally available to the procurement activity, then contact the RPPOB Office to request reverse engineering approval or for any additional information</a:t>
            </a:r>
            <a:r>
              <a:rPr lang="en-US" sz="2000" dirty="0" smtClean="0">
                <a:solidFill>
                  <a:schemeClr val="accent4">
                    <a:lumMod val="10000"/>
                  </a:schemeClr>
                </a:solidFill>
              </a:rPr>
              <a:t>.</a:t>
            </a:r>
          </a:p>
        </p:txBody>
      </p:sp>
      <p:sp>
        <p:nvSpPr>
          <p:cNvPr id="4100" name="Footer Placeholder 3"/>
          <p:cNvSpPr>
            <a:spLocks noGrp="1"/>
          </p:cNvSpPr>
          <p:nvPr>
            <p:ph type="ftr" sz="quarter" idx="11"/>
          </p:nvPr>
        </p:nvSpPr>
        <p:spPr>
          <a:noFill/>
        </p:spPr>
        <p:txBody>
          <a:bodyPr/>
          <a:lstStyle/>
          <a:p>
            <a:r>
              <a:rPr lang="en-US" dirty="0" smtClean="0"/>
              <a:t>Increased Competition = Lower Cost to Taxpayers</a:t>
            </a:r>
          </a:p>
        </p:txBody>
      </p:sp>
      <p:sp>
        <p:nvSpPr>
          <p:cNvPr id="4" name="Rectangle 3"/>
          <p:cNvSpPr/>
          <p:nvPr/>
        </p:nvSpPr>
        <p:spPr bwMode="auto">
          <a:xfrm>
            <a:off x="6934200" y="0"/>
            <a:ext cx="2133600" cy="10668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5123" name="Rectangle 2"/>
          <p:cNvSpPr>
            <a:spLocks noGrp="1" noChangeArrowheads="1"/>
          </p:cNvSpPr>
          <p:nvPr>
            <p:ph type="ctrTitle"/>
          </p:nvPr>
        </p:nvSpPr>
        <p:spPr>
          <a:xfrm>
            <a:off x="609600" y="1083129"/>
            <a:ext cx="7772400" cy="3733800"/>
          </a:xfrm>
        </p:spPr>
        <p:txBody>
          <a:bodyPr/>
          <a:lstStyle/>
          <a:p>
            <a:pPr eaLnBrk="1" hangingPunct="1"/>
            <a:r>
              <a:rPr lang="en-US" b="1" u="sng" dirty="0" smtClean="0">
                <a:solidFill>
                  <a:schemeClr val="bg1"/>
                </a:solidFill>
              </a:rPr>
              <a:t/>
            </a:r>
            <a:br>
              <a:rPr lang="en-US" b="1" u="sng" dirty="0" smtClean="0">
                <a:solidFill>
                  <a:schemeClr val="bg1"/>
                </a:solidFill>
              </a:rPr>
            </a:br>
            <a:r>
              <a:rPr lang="en-US" sz="2800" b="1" i="1" dirty="0" smtClean="0">
                <a:solidFill>
                  <a:schemeClr val="bg1"/>
                </a:solidFill>
              </a:rPr>
              <a:t/>
            </a:r>
            <a:br>
              <a:rPr lang="en-US" sz="2800" b="1" i="1" dirty="0" smtClean="0">
                <a:solidFill>
                  <a:schemeClr val="bg1"/>
                </a:solidFill>
              </a:rPr>
            </a:br>
            <a:r>
              <a:rPr lang="en-US" sz="2000" dirty="0" smtClean="0">
                <a:solidFill>
                  <a:srgbClr val="000000"/>
                </a:solidFill>
              </a:rPr>
              <a:t>A process by which parts are examined and analyzed to determine how they were manufactured, for the purpose of developing</a:t>
            </a:r>
            <a:br>
              <a:rPr lang="en-US" sz="2000" dirty="0" smtClean="0">
                <a:solidFill>
                  <a:srgbClr val="000000"/>
                </a:solidFill>
              </a:rPr>
            </a:br>
            <a:r>
              <a:rPr lang="en-US" sz="2000" dirty="0" smtClean="0">
                <a:solidFill>
                  <a:srgbClr val="000000"/>
                </a:solidFill>
              </a:rPr>
              <a:t> a complete technical data package.</a:t>
            </a:r>
            <a:br>
              <a:rPr lang="en-US" sz="2000" dirty="0" smtClean="0">
                <a:solidFill>
                  <a:srgbClr val="000000"/>
                </a:solidFill>
              </a:rPr>
            </a:br>
            <a:r>
              <a:rPr lang="en-US" sz="2000" dirty="0" smtClean="0">
                <a:solidFill>
                  <a:srgbClr val="000000"/>
                </a:solidFill>
              </a:rPr>
              <a:t/>
            </a:r>
            <a:br>
              <a:rPr lang="en-US" sz="2000" dirty="0" smtClean="0">
                <a:solidFill>
                  <a:srgbClr val="000000"/>
                </a:solidFill>
              </a:rPr>
            </a:br>
            <a:r>
              <a:rPr lang="en-US" sz="2000" dirty="0" smtClean="0">
                <a:solidFill>
                  <a:srgbClr val="000000"/>
                </a:solidFill>
              </a:rPr>
              <a:t>The normal expected result of reverse engineering is the creation of a technical data package suitable for manufacture of an item by new sources.</a:t>
            </a:r>
          </a:p>
        </p:txBody>
      </p:sp>
      <p:sp>
        <p:nvSpPr>
          <p:cNvPr id="5124" name="Rectangle 3"/>
          <p:cNvSpPr>
            <a:spLocks noChangeArrowheads="1"/>
          </p:cNvSpPr>
          <p:nvPr/>
        </p:nvSpPr>
        <p:spPr bwMode="auto">
          <a:xfrm>
            <a:off x="1295400" y="244929"/>
            <a:ext cx="6400800" cy="838200"/>
          </a:xfrm>
          <a:prstGeom prst="rect">
            <a:avLst/>
          </a:prstGeom>
          <a:noFill/>
          <a:ln w="9525">
            <a:noFill/>
            <a:miter lim="800000"/>
            <a:headEnd/>
            <a:tailEnd/>
          </a:ln>
        </p:spPr>
        <p:txBody>
          <a:bodyPr/>
          <a:lstStyle/>
          <a:p>
            <a:pPr algn="ctr">
              <a:spcBef>
                <a:spcPct val="20000"/>
              </a:spcBef>
            </a:pPr>
            <a:r>
              <a:rPr lang="en-US" sz="3000" b="1" dirty="0">
                <a:solidFill>
                  <a:srgbClr val="000000"/>
                </a:solidFill>
              </a:rPr>
              <a:t>Reverse Engineering</a:t>
            </a:r>
          </a:p>
        </p:txBody>
      </p:sp>
      <p:sp>
        <p:nvSpPr>
          <p:cNvPr id="2" name="Rectangle 1"/>
          <p:cNvSpPr/>
          <p:nvPr/>
        </p:nvSpPr>
        <p:spPr bwMode="auto">
          <a:xfrm>
            <a:off x="6781800" y="76200"/>
            <a:ext cx="22860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6147" name="Rectangle 2"/>
          <p:cNvSpPr>
            <a:spLocks noGrp="1" noChangeArrowheads="1"/>
          </p:cNvSpPr>
          <p:nvPr>
            <p:ph type="ctrTitle"/>
          </p:nvPr>
        </p:nvSpPr>
        <p:spPr>
          <a:xfrm>
            <a:off x="685800" y="1295400"/>
            <a:ext cx="7696200" cy="3200400"/>
          </a:xfrm>
        </p:spPr>
        <p:txBody>
          <a:bodyPr/>
          <a:lstStyle/>
          <a:p>
            <a:pPr eaLnBrk="1" hangingPunct="1"/>
            <a:r>
              <a:rPr lang="en-US" b="1" u="sng" dirty="0" smtClean="0">
                <a:solidFill>
                  <a:schemeClr val="bg1"/>
                </a:solidFill>
              </a:rPr>
              <a:t/>
            </a:r>
            <a:br>
              <a:rPr lang="en-US" b="1" u="sng" dirty="0" smtClean="0">
                <a:solidFill>
                  <a:schemeClr val="bg1"/>
                </a:solidFill>
              </a:rPr>
            </a:br>
            <a:r>
              <a:rPr lang="en-US" sz="2800" b="1" i="1" dirty="0" smtClean="0">
                <a:solidFill>
                  <a:schemeClr val="bg1"/>
                </a:solidFill>
              </a:rPr>
              <a:t/>
            </a:r>
            <a:br>
              <a:rPr lang="en-US" sz="2800" b="1" i="1" dirty="0" smtClean="0">
                <a:solidFill>
                  <a:schemeClr val="bg1"/>
                </a:solidFill>
              </a:rPr>
            </a:br>
            <a:r>
              <a:rPr lang="en-US" sz="2000" u="sng" dirty="0" smtClean="0">
                <a:solidFill>
                  <a:srgbClr val="000000"/>
                </a:solidFill>
              </a:rPr>
              <a:t>The RPPOB program supports reverse engineering and is designed to allow vendors to visually inspect, borrow or purchase Government owned material with the intent of becoming an approved source.</a:t>
            </a:r>
          </a:p>
        </p:txBody>
      </p:sp>
      <p:sp>
        <p:nvSpPr>
          <p:cNvPr id="6148" name="Rectangle 3"/>
          <p:cNvSpPr>
            <a:spLocks noChangeArrowheads="1"/>
          </p:cNvSpPr>
          <p:nvPr/>
        </p:nvSpPr>
        <p:spPr bwMode="auto">
          <a:xfrm>
            <a:off x="1295400" y="228600"/>
            <a:ext cx="6400800" cy="838200"/>
          </a:xfrm>
          <a:prstGeom prst="rect">
            <a:avLst/>
          </a:prstGeom>
          <a:noFill/>
          <a:ln w="9525">
            <a:noFill/>
            <a:miter lim="800000"/>
            <a:headEnd/>
            <a:tailEnd/>
          </a:ln>
        </p:spPr>
        <p:txBody>
          <a:bodyPr/>
          <a:lstStyle/>
          <a:p>
            <a:pPr algn="ctr">
              <a:spcBef>
                <a:spcPct val="20000"/>
              </a:spcBef>
            </a:pPr>
            <a:r>
              <a:rPr lang="en-US" sz="3000" b="1" dirty="0">
                <a:solidFill>
                  <a:srgbClr val="000000"/>
                </a:solidFill>
              </a:rPr>
              <a:t>RPPOB</a:t>
            </a:r>
          </a:p>
        </p:txBody>
      </p:sp>
      <p:sp>
        <p:nvSpPr>
          <p:cNvPr id="2" name="Rectangle 1"/>
          <p:cNvSpPr/>
          <p:nvPr/>
        </p:nvSpPr>
        <p:spPr bwMode="auto">
          <a:xfrm>
            <a:off x="6781800" y="76200"/>
            <a:ext cx="22860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7171" name="Rectangle 2"/>
          <p:cNvSpPr>
            <a:spLocks noGrp="1" noChangeArrowheads="1"/>
          </p:cNvSpPr>
          <p:nvPr>
            <p:ph type="title"/>
          </p:nvPr>
        </p:nvSpPr>
        <p:spPr>
          <a:xfrm>
            <a:off x="152400" y="152400"/>
            <a:ext cx="8229600" cy="1143000"/>
          </a:xfrm>
        </p:spPr>
        <p:txBody>
          <a:bodyPr/>
          <a:lstStyle/>
          <a:p>
            <a:pPr eaLnBrk="1" hangingPunct="1"/>
            <a:r>
              <a:rPr lang="en-US" sz="3000" b="1" dirty="0" smtClean="0">
                <a:solidFill>
                  <a:srgbClr val="000000"/>
                </a:solidFill>
              </a:rPr>
              <a:t>RPPOB Methods</a:t>
            </a:r>
          </a:p>
        </p:txBody>
      </p:sp>
      <p:sp>
        <p:nvSpPr>
          <p:cNvPr id="7172" name="Rectangle 3"/>
          <p:cNvSpPr>
            <a:spLocks noGrp="1" noChangeArrowheads="1"/>
          </p:cNvSpPr>
          <p:nvPr>
            <p:ph type="body" idx="1"/>
          </p:nvPr>
        </p:nvSpPr>
        <p:spPr>
          <a:xfrm>
            <a:off x="685800" y="1371600"/>
            <a:ext cx="8229600" cy="5105400"/>
          </a:xfrm>
        </p:spPr>
        <p:txBody>
          <a:bodyPr/>
          <a:lstStyle/>
          <a:p>
            <a:pPr eaLnBrk="1" hangingPunct="1">
              <a:lnSpc>
                <a:spcPct val="90000"/>
              </a:lnSpc>
            </a:pPr>
            <a:r>
              <a:rPr lang="en-US" sz="2000" dirty="0" smtClean="0">
                <a:solidFill>
                  <a:srgbClr val="000000"/>
                </a:solidFill>
              </a:rPr>
              <a:t>Direct Purchase </a:t>
            </a:r>
          </a:p>
          <a:p>
            <a:pPr lvl="1" eaLnBrk="1" hangingPunct="1">
              <a:lnSpc>
                <a:spcPct val="90000"/>
              </a:lnSpc>
              <a:buFontTx/>
              <a:buChar char="•"/>
            </a:pPr>
            <a:r>
              <a:rPr lang="en-US" sz="2000" dirty="0" smtClean="0">
                <a:solidFill>
                  <a:srgbClr val="000000"/>
                </a:solidFill>
              </a:rPr>
              <a:t>Contractor purchases at Standard Unit Price (SUP)</a:t>
            </a:r>
          </a:p>
          <a:p>
            <a:pPr lvl="1" eaLnBrk="1" hangingPunct="1">
              <a:lnSpc>
                <a:spcPct val="90000"/>
              </a:lnSpc>
              <a:buFontTx/>
              <a:buChar char="•"/>
            </a:pPr>
            <a:endParaRPr lang="en-US" sz="2000" dirty="0" smtClean="0">
              <a:solidFill>
                <a:srgbClr val="000000"/>
              </a:solidFill>
            </a:endParaRPr>
          </a:p>
          <a:p>
            <a:pPr lvl="1" eaLnBrk="1" hangingPunct="1">
              <a:lnSpc>
                <a:spcPct val="90000"/>
              </a:lnSpc>
              <a:buFontTx/>
              <a:buChar char="•"/>
            </a:pPr>
            <a:r>
              <a:rPr lang="en-US" sz="2000" dirty="0" smtClean="0">
                <a:solidFill>
                  <a:srgbClr val="000000"/>
                </a:solidFill>
              </a:rPr>
              <a:t>Item is not returned</a:t>
            </a:r>
          </a:p>
          <a:p>
            <a:pPr eaLnBrk="1" hangingPunct="1">
              <a:lnSpc>
                <a:spcPct val="90000"/>
              </a:lnSpc>
            </a:pPr>
            <a:r>
              <a:rPr lang="en-US" sz="2000" dirty="0" smtClean="0">
                <a:solidFill>
                  <a:srgbClr val="000000"/>
                </a:solidFill>
              </a:rPr>
              <a:t>Bailment</a:t>
            </a:r>
          </a:p>
          <a:p>
            <a:pPr lvl="1" eaLnBrk="1" hangingPunct="1">
              <a:lnSpc>
                <a:spcPct val="90000"/>
              </a:lnSpc>
              <a:buFontTx/>
              <a:buChar char="•"/>
            </a:pPr>
            <a:r>
              <a:rPr lang="en-US" sz="2000" dirty="0" smtClean="0">
                <a:solidFill>
                  <a:srgbClr val="000000"/>
                </a:solidFill>
              </a:rPr>
              <a:t>Item loaned at SUP</a:t>
            </a:r>
          </a:p>
          <a:p>
            <a:pPr lvl="1" eaLnBrk="1" hangingPunct="1">
              <a:lnSpc>
                <a:spcPct val="90000"/>
              </a:lnSpc>
              <a:buFontTx/>
              <a:buChar char="•"/>
            </a:pPr>
            <a:endParaRPr lang="en-US" sz="2000" dirty="0" smtClean="0">
              <a:solidFill>
                <a:srgbClr val="000000"/>
              </a:solidFill>
            </a:endParaRPr>
          </a:p>
          <a:p>
            <a:pPr lvl="1" eaLnBrk="1" hangingPunct="1">
              <a:lnSpc>
                <a:spcPct val="90000"/>
              </a:lnSpc>
              <a:buFontTx/>
              <a:buChar char="•"/>
            </a:pPr>
            <a:r>
              <a:rPr lang="en-US" sz="2000" dirty="0" smtClean="0">
                <a:solidFill>
                  <a:srgbClr val="000000"/>
                </a:solidFill>
              </a:rPr>
              <a:t>SUP held in Trust by DFAS</a:t>
            </a:r>
          </a:p>
          <a:p>
            <a:pPr lvl="1" eaLnBrk="1" hangingPunct="1">
              <a:lnSpc>
                <a:spcPct val="90000"/>
              </a:lnSpc>
              <a:buFontTx/>
              <a:buChar char="•"/>
            </a:pPr>
            <a:endParaRPr lang="en-US" sz="2000" dirty="0" smtClean="0">
              <a:solidFill>
                <a:srgbClr val="000000"/>
              </a:solidFill>
            </a:endParaRPr>
          </a:p>
          <a:p>
            <a:pPr lvl="1" eaLnBrk="1" hangingPunct="1">
              <a:lnSpc>
                <a:spcPct val="90000"/>
              </a:lnSpc>
              <a:buFontTx/>
              <a:buChar char="•"/>
            </a:pPr>
            <a:r>
              <a:rPr lang="en-US" sz="2000" dirty="0" smtClean="0">
                <a:solidFill>
                  <a:srgbClr val="000000"/>
                </a:solidFill>
              </a:rPr>
              <a:t>SUP monies returned</a:t>
            </a:r>
          </a:p>
          <a:p>
            <a:pPr lvl="1" eaLnBrk="1" hangingPunct="1">
              <a:lnSpc>
                <a:spcPct val="90000"/>
              </a:lnSpc>
              <a:buFontTx/>
              <a:buChar char="•"/>
            </a:pPr>
            <a:endParaRPr lang="en-US" sz="2000" dirty="0" smtClean="0">
              <a:solidFill>
                <a:srgbClr val="000000"/>
              </a:solidFill>
            </a:endParaRPr>
          </a:p>
          <a:p>
            <a:pPr lvl="2" eaLnBrk="1" hangingPunct="1">
              <a:lnSpc>
                <a:spcPct val="90000"/>
              </a:lnSpc>
            </a:pPr>
            <a:r>
              <a:rPr lang="en-US" sz="2000" dirty="0" smtClean="0">
                <a:solidFill>
                  <a:srgbClr val="000000"/>
                </a:solidFill>
              </a:rPr>
              <a:t>If item is returned in “A” (original) condition</a:t>
            </a:r>
          </a:p>
          <a:p>
            <a:pPr eaLnBrk="1" hangingPunct="1">
              <a:lnSpc>
                <a:spcPct val="90000"/>
              </a:lnSpc>
            </a:pPr>
            <a:r>
              <a:rPr lang="en-US" sz="2000" dirty="0" smtClean="0">
                <a:solidFill>
                  <a:srgbClr val="000000"/>
                </a:solidFill>
              </a:rPr>
              <a:t>View of Part or we can send Pictures</a:t>
            </a:r>
          </a:p>
          <a:p>
            <a:pPr eaLnBrk="1" hangingPunct="1">
              <a:lnSpc>
                <a:spcPct val="90000"/>
              </a:lnSpc>
            </a:pPr>
            <a:endParaRPr lang="en-US" sz="2000" dirty="0" smtClean="0">
              <a:solidFill>
                <a:srgbClr val="000000"/>
              </a:solidFill>
            </a:endParaRPr>
          </a:p>
          <a:p>
            <a:pPr lvl="1" eaLnBrk="1" hangingPunct="1">
              <a:lnSpc>
                <a:spcPct val="90000"/>
              </a:lnSpc>
              <a:buFontTx/>
              <a:buChar char="•"/>
            </a:pPr>
            <a:r>
              <a:rPr lang="en-US" sz="2000" dirty="0" smtClean="0">
                <a:solidFill>
                  <a:srgbClr val="000000"/>
                </a:solidFill>
              </a:rPr>
              <a:t>Contractors may inspect part in a designated area</a:t>
            </a:r>
          </a:p>
        </p:txBody>
      </p:sp>
      <p:sp>
        <p:nvSpPr>
          <p:cNvPr id="7173" name="Rectangle 4"/>
          <p:cNvSpPr>
            <a:spLocks noChangeArrowheads="1"/>
          </p:cNvSpPr>
          <p:nvPr/>
        </p:nvSpPr>
        <p:spPr bwMode="auto">
          <a:xfrm>
            <a:off x="685800" y="5410200"/>
            <a:ext cx="7872413" cy="366713"/>
          </a:xfrm>
          <a:prstGeom prst="rect">
            <a:avLst/>
          </a:prstGeom>
          <a:noFill/>
          <a:ln w="9525">
            <a:noFill/>
            <a:miter lim="800000"/>
            <a:headEnd/>
            <a:tailEnd/>
          </a:ln>
        </p:spPr>
        <p:txBody>
          <a:bodyPr>
            <a:spAutoFit/>
          </a:bodyPr>
          <a:lstStyle/>
          <a:p>
            <a:pPr>
              <a:lnSpc>
                <a:spcPct val="90000"/>
              </a:lnSpc>
              <a:spcBef>
                <a:spcPct val="20000"/>
              </a:spcBef>
            </a:pPr>
            <a:endParaRPr lang="en-US" sz="2000" dirty="0"/>
          </a:p>
        </p:txBody>
      </p:sp>
      <p:pic>
        <p:nvPicPr>
          <p:cNvPr id="7174" name="Picture 10" descr="gplate_02"/>
          <p:cNvPicPr>
            <a:picLocks noChangeAspect="1" noChangeArrowheads="1"/>
          </p:cNvPicPr>
          <p:nvPr/>
        </p:nvPicPr>
        <p:blipFill>
          <a:blip r:embed="rId2" cstate="print"/>
          <a:srcRect/>
          <a:stretch>
            <a:fillRect/>
          </a:stretch>
        </p:blipFill>
        <p:spPr bwMode="auto">
          <a:xfrm>
            <a:off x="6400800" y="2819400"/>
            <a:ext cx="2133600" cy="2057400"/>
          </a:xfrm>
          <a:prstGeom prst="rect">
            <a:avLst/>
          </a:prstGeom>
          <a:noFill/>
          <a:ln w="9525">
            <a:noFill/>
            <a:miter lim="800000"/>
            <a:headEnd/>
            <a:tailEnd/>
          </a:ln>
        </p:spPr>
      </p:pic>
      <p:sp>
        <p:nvSpPr>
          <p:cNvPr id="2" name="Rectangle 1"/>
          <p:cNvSpPr/>
          <p:nvPr/>
        </p:nvSpPr>
        <p:spPr bwMode="auto">
          <a:xfrm>
            <a:off x="6858000" y="76200"/>
            <a:ext cx="22098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dirty="0" smtClean="0"/>
              <a:t>Increased Competition = Lower Cost to Taxpayers</a:t>
            </a:r>
          </a:p>
        </p:txBody>
      </p:sp>
      <p:sp>
        <p:nvSpPr>
          <p:cNvPr id="8195" name="Rectangle 2"/>
          <p:cNvSpPr>
            <a:spLocks noGrp="1" noChangeArrowheads="1"/>
          </p:cNvSpPr>
          <p:nvPr>
            <p:ph type="title"/>
          </p:nvPr>
        </p:nvSpPr>
        <p:spPr>
          <a:xfrm>
            <a:off x="304800" y="76200"/>
            <a:ext cx="7886700" cy="1143000"/>
          </a:xfrm>
        </p:spPr>
        <p:txBody>
          <a:bodyPr/>
          <a:lstStyle/>
          <a:p>
            <a:pPr eaLnBrk="1" hangingPunct="1"/>
            <a:r>
              <a:rPr lang="en-US" sz="3000" b="1" dirty="0" smtClean="0">
                <a:solidFill>
                  <a:srgbClr val="000000"/>
                </a:solidFill>
              </a:rPr>
              <a:t>RPPOB – What it is Not</a:t>
            </a:r>
            <a:br>
              <a:rPr lang="en-US" sz="3000" b="1" dirty="0" smtClean="0">
                <a:solidFill>
                  <a:srgbClr val="000000"/>
                </a:solidFill>
              </a:rPr>
            </a:br>
            <a:r>
              <a:rPr lang="en-US" sz="3000" b="1" dirty="0" smtClean="0">
                <a:solidFill>
                  <a:srgbClr val="000000"/>
                </a:solidFill>
              </a:rPr>
              <a:t>IAW DoD Instruction 4140.57</a:t>
            </a:r>
          </a:p>
        </p:txBody>
      </p:sp>
      <p:sp>
        <p:nvSpPr>
          <p:cNvPr id="8196" name="Rectangle 3"/>
          <p:cNvSpPr>
            <a:spLocks noGrp="1" noChangeArrowheads="1"/>
          </p:cNvSpPr>
          <p:nvPr>
            <p:ph type="body" idx="1"/>
          </p:nvPr>
        </p:nvSpPr>
        <p:spPr>
          <a:xfrm>
            <a:off x="457200" y="1600200"/>
            <a:ext cx="8229600" cy="5257800"/>
          </a:xfrm>
        </p:spPr>
        <p:txBody>
          <a:bodyPr/>
          <a:lstStyle/>
          <a:p>
            <a:pPr eaLnBrk="1" hangingPunct="1">
              <a:lnSpc>
                <a:spcPct val="90000"/>
              </a:lnSpc>
            </a:pPr>
            <a:r>
              <a:rPr lang="en-US" sz="2000" dirty="0" smtClean="0">
                <a:solidFill>
                  <a:srgbClr val="000000"/>
                </a:solidFill>
              </a:rPr>
              <a:t>Not available on NSNs with Acquisition Method Suffix Codes (AMSC) of B, G, and T (explained in more detail in next slide). </a:t>
            </a:r>
          </a:p>
          <a:p>
            <a:pPr eaLnBrk="1" hangingPunct="1">
              <a:lnSpc>
                <a:spcPct val="90000"/>
              </a:lnSpc>
            </a:pPr>
            <a:endParaRPr lang="en-US" sz="2000" dirty="0" smtClean="0">
              <a:solidFill>
                <a:srgbClr val="000000"/>
              </a:solidFill>
            </a:endParaRPr>
          </a:p>
          <a:p>
            <a:pPr eaLnBrk="1" hangingPunct="1">
              <a:lnSpc>
                <a:spcPct val="90000"/>
              </a:lnSpc>
            </a:pPr>
            <a:r>
              <a:rPr lang="en-US" sz="2000" dirty="0" smtClean="0">
                <a:solidFill>
                  <a:srgbClr val="000000"/>
                </a:solidFill>
              </a:rPr>
              <a:t>Not available on NSNs with less than $10,000 annual buy value or with multiple years of stock on-hand. </a:t>
            </a:r>
          </a:p>
          <a:p>
            <a:pPr eaLnBrk="1" hangingPunct="1">
              <a:lnSpc>
                <a:spcPct val="90000"/>
              </a:lnSpc>
            </a:pPr>
            <a:endParaRPr lang="en-US" sz="2000" dirty="0" smtClean="0">
              <a:solidFill>
                <a:srgbClr val="000000"/>
              </a:solidFill>
            </a:endParaRPr>
          </a:p>
          <a:p>
            <a:pPr eaLnBrk="1" hangingPunct="1">
              <a:lnSpc>
                <a:spcPct val="90000"/>
              </a:lnSpc>
            </a:pPr>
            <a:r>
              <a:rPr lang="en-US" sz="2000" dirty="0" smtClean="0">
                <a:solidFill>
                  <a:srgbClr val="000000"/>
                </a:solidFill>
              </a:rPr>
              <a:t>Not available on NSNs with Specification Controlled Drawing</a:t>
            </a:r>
          </a:p>
          <a:p>
            <a:pPr eaLnBrk="1" hangingPunct="1">
              <a:lnSpc>
                <a:spcPct val="90000"/>
              </a:lnSpc>
            </a:pPr>
            <a:endParaRPr lang="en-US" sz="2000" dirty="0" smtClean="0">
              <a:solidFill>
                <a:srgbClr val="000000"/>
              </a:solidFill>
            </a:endParaRPr>
          </a:p>
          <a:p>
            <a:pPr eaLnBrk="1" hangingPunct="1">
              <a:lnSpc>
                <a:spcPct val="90000"/>
              </a:lnSpc>
            </a:pPr>
            <a:r>
              <a:rPr lang="en-US" sz="2000" dirty="0" smtClean="0">
                <a:solidFill>
                  <a:srgbClr val="000000"/>
                </a:solidFill>
              </a:rPr>
              <a:t>Not to compare with other approved sources’ stock.</a:t>
            </a:r>
          </a:p>
          <a:p>
            <a:pPr eaLnBrk="1" hangingPunct="1">
              <a:lnSpc>
                <a:spcPct val="90000"/>
              </a:lnSpc>
            </a:pPr>
            <a:endParaRPr lang="en-US" sz="2000" dirty="0" smtClean="0">
              <a:solidFill>
                <a:srgbClr val="000000"/>
              </a:solidFill>
            </a:endParaRPr>
          </a:p>
          <a:p>
            <a:pPr eaLnBrk="1" hangingPunct="1">
              <a:lnSpc>
                <a:spcPct val="90000"/>
              </a:lnSpc>
            </a:pPr>
            <a:r>
              <a:rPr lang="en-US" sz="2000" dirty="0" smtClean="0">
                <a:solidFill>
                  <a:srgbClr val="000000"/>
                </a:solidFill>
              </a:rPr>
              <a:t>Not to find out information on the NSN after being awarded a contract </a:t>
            </a:r>
          </a:p>
          <a:p>
            <a:pPr eaLnBrk="1" hangingPunct="1">
              <a:lnSpc>
                <a:spcPct val="90000"/>
              </a:lnSpc>
            </a:pPr>
            <a:endParaRPr lang="en-US" sz="2800" dirty="0" smtClean="0">
              <a:solidFill>
                <a:schemeClr val="bg1"/>
              </a:solidFill>
            </a:endParaRPr>
          </a:p>
          <a:p>
            <a:pPr eaLnBrk="1" hangingPunct="1">
              <a:lnSpc>
                <a:spcPct val="90000"/>
              </a:lnSpc>
            </a:pPr>
            <a:endParaRPr lang="en-US" sz="2800" dirty="0" smtClean="0">
              <a:solidFill>
                <a:schemeClr val="bg1"/>
              </a:solidFill>
            </a:endParaRPr>
          </a:p>
          <a:p>
            <a:pPr eaLnBrk="1" hangingPunct="1"/>
            <a:endParaRPr lang="en-US" sz="2400" dirty="0" smtClean="0">
              <a:solidFill>
                <a:schemeClr val="bg1"/>
              </a:solidFill>
            </a:endParaRPr>
          </a:p>
        </p:txBody>
      </p:sp>
      <p:sp>
        <p:nvSpPr>
          <p:cNvPr id="8197" name="Text Box 9"/>
          <p:cNvSpPr txBox="1">
            <a:spLocks noChangeArrowheads="1"/>
          </p:cNvSpPr>
          <p:nvPr/>
        </p:nvSpPr>
        <p:spPr bwMode="auto">
          <a:xfrm>
            <a:off x="0" y="5791200"/>
            <a:ext cx="9144000" cy="1200150"/>
          </a:xfrm>
          <a:prstGeom prst="rect">
            <a:avLst/>
          </a:prstGeom>
          <a:solidFill>
            <a:schemeClr val="bg1"/>
          </a:solidFill>
          <a:ln w="9525">
            <a:noFill/>
            <a:miter lim="800000"/>
            <a:headEnd/>
            <a:tailEnd/>
          </a:ln>
        </p:spPr>
        <p:txBody>
          <a:bodyPr>
            <a:spAutoFit/>
          </a:bodyPr>
          <a:lstStyle/>
          <a:p>
            <a:pPr algn="ctr">
              <a:defRPr/>
            </a:pPr>
            <a:r>
              <a:rPr lang="en-US" sz="3600" b="1" dirty="0"/>
              <a:t>Purpose:  Develop New Sources in the best interest of the Government</a:t>
            </a:r>
          </a:p>
        </p:txBody>
      </p:sp>
      <p:sp>
        <p:nvSpPr>
          <p:cNvPr id="2" name="Rectangle 1"/>
          <p:cNvSpPr/>
          <p:nvPr/>
        </p:nvSpPr>
        <p:spPr bwMode="auto">
          <a:xfrm>
            <a:off x="6858000" y="76200"/>
            <a:ext cx="22098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2800" b="1" dirty="0" smtClean="0">
                <a:solidFill>
                  <a:srgbClr val="000000"/>
                </a:solidFill>
              </a:rPr>
              <a:t>Acquisition </a:t>
            </a:r>
            <a:r>
              <a:rPr lang="en-US" sz="2800" b="1" dirty="0" smtClean="0">
                <a:solidFill>
                  <a:srgbClr val="000000"/>
                </a:solidFill>
              </a:rPr>
              <a:t>Method Suffix Codes </a:t>
            </a:r>
            <a:endParaRPr lang="en-US" sz="2800" b="1" dirty="0">
              <a:solidFill>
                <a:srgbClr val="000000"/>
              </a:solidFill>
            </a:endParaRPr>
          </a:p>
        </p:txBody>
      </p:sp>
      <p:sp>
        <p:nvSpPr>
          <p:cNvPr id="3" name="Content Placeholder 2"/>
          <p:cNvSpPr>
            <a:spLocks noGrp="1"/>
          </p:cNvSpPr>
          <p:nvPr>
            <p:ph idx="1"/>
          </p:nvPr>
        </p:nvSpPr>
        <p:spPr>
          <a:xfrm>
            <a:off x="457200" y="1524000"/>
            <a:ext cx="8229600" cy="5486400"/>
          </a:xfrm>
        </p:spPr>
        <p:txBody>
          <a:bodyPr/>
          <a:lstStyle/>
          <a:p>
            <a:r>
              <a:rPr lang="en-US" sz="1400" dirty="0" smtClean="0">
                <a:solidFill>
                  <a:srgbClr val="000000"/>
                </a:solidFill>
              </a:rPr>
              <a:t>You can check for AMSC codes at this website </a:t>
            </a:r>
            <a:r>
              <a:rPr lang="en-US" sz="1400" dirty="0" smtClean="0">
                <a:solidFill>
                  <a:srgbClr val="000000"/>
                </a:solidFill>
                <a:hlinkClick r:id="rId2"/>
              </a:rPr>
              <a:t>http://www.dlis.dla.mil/webflis/pub/pub_search.aspx</a:t>
            </a:r>
            <a:r>
              <a:rPr lang="en-US" sz="1400" dirty="0" smtClean="0">
                <a:solidFill>
                  <a:srgbClr val="000000"/>
                </a:solidFill>
              </a:rPr>
              <a:t> To locate the AMSC go under "</a:t>
            </a:r>
            <a:r>
              <a:rPr lang="en-US" sz="1400" dirty="0" smtClean="0">
                <a:solidFill>
                  <a:srgbClr val="000000"/>
                </a:solidFill>
              </a:rPr>
              <a:t>WebFLIS</a:t>
            </a:r>
            <a:r>
              <a:rPr lang="en-US" sz="1400" dirty="0" smtClean="0">
                <a:solidFill>
                  <a:srgbClr val="000000"/>
                </a:solidFill>
              </a:rPr>
              <a:t> Output Selection Views" click on "select all“, then put the NSN in the NIIN/NSN field, then click "Go“. Under the tab "MOE Rule Coded" is AMSC</a:t>
            </a:r>
          </a:p>
          <a:p>
            <a:endParaRPr lang="en-US" sz="1400" dirty="0" smtClean="0">
              <a:solidFill>
                <a:srgbClr val="000000"/>
              </a:solidFill>
            </a:endParaRPr>
          </a:p>
          <a:p>
            <a:r>
              <a:rPr lang="en-US" sz="1400" dirty="0" smtClean="0">
                <a:solidFill>
                  <a:srgbClr val="000000"/>
                </a:solidFill>
              </a:rPr>
              <a:t>RPPOB is not available on NSNs with Acquisition Method Suffix Codes (AMSC) of B, G, and T</a:t>
            </a:r>
          </a:p>
          <a:p>
            <a:endParaRPr lang="en-US" sz="1400" dirty="0" smtClean="0">
              <a:solidFill>
                <a:srgbClr val="000000"/>
              </a:solidFill>
            </a:endParaRPr>
          </a:p>
          <a:p>
            <a:r>
              <a:rPr lang="en-US" sz="1400" dirty="0" smtClean="0">
                <a:solidFill>
                  <a:srgbClr val="000000"/>
                </a:solidFill>
              </a:rPr>
              <a:t>Not available on Source Controlled NSNs, AMSC B, The source control note in each solicitation states "OFFERORS WHO ARE INTERESTED IN QUALIFYING THEIR PRODUCT FOR PURPOSE OF FUTURE ACQUISITION MUST CONTACT THE COGNIZANT DESIGN ACTIVITY SPECIFIED ON THE SOURCE CONTROLLED DRAWING“</a:t>
            </a:r>
          </a:p>
          <a:p>
            <a:endParaRPr lang="en-US" sz="1400" dirty="0" smtClean="0">
              <a:solidFill>
                <a:srgbClr val="000000"/>
              </a:solidFill>
            </a:endParaRPr>
          </a:p>
          <a:p>
            <a:pPr eaLnBrk="1" hangingPunct="1">
              <a:lnSpc>
                <a:spcPct val="90000"/>
              </a:lnSpc>
            </a:pPr>
            <a:r>
              <a:rPr lang="en-US" sz="1400" dirty="0" smtClean="0">
                <a:solidFill>
                  <a:srgbClr val="000000"/>
                </a:solidFill>
              </a:rPr>
              <a:t>AMSC L should be looked over carefully, in most cases, these will not be good RPPOB NSNs due to the total annual acquisition dollar is too low and it will be uneconomical to reverse engineer the part.  Our total acquisition annual threshold is $10,000 </a:t>
            </a:r>
          </a:p>
          <a:p>
            <a:pPr eaLnBrk="1" hangingPunct="1">
              <a:lnSpc>
                <a:spcPct val="90000"/>
              </a:lnSpc>
            </a:pPr>
            <a:endParaRPr lang="en-US" sz="1400" dirty="0" smtClean="0">
              <a:solidFill>
                <a:srgbClr val="000000"/>
              </a:solidFill>
            </a:endParaRPr>
          </a:p>
          <a:p>
            <a:r>
              <a:rPr lang="en-US" sz="1400" dirty="0" smtClean="0">
                <a:solidFill>
                  <a:srgbClr val="000000"/>
                </a:solidFill>
              </a:rPr>
              <a:t>The definitions for AMSC codes can be found at </a:t>
            </a:r>
            <a:r>
              <a:rPr lang="en-US" sz="1400" dirty="0" smtClean="0">
                <a:solidFill>
                  <a:srgbClr val="000000"/>
                </a:solidFill>
                <a:hlinkClick r:id="rId3"/>
              </a:rPr>
              <a:t>http://www.acq.osd.mil/dpap/dars/dfars/html/r20060412/appendix_e.htm#E-103.3</a:t>
            </a:r>
            <a:r>
              <a:rPr lang="en-US" sz="1400" dirty="0" smtClean="0">
                <a:solidFill>
                  <a:srgbClr val="000000"/>
                </a:solidFill>
              </a:rPr>
              <a:t> look at section E-201.2  Acquisition method suffix codes.</a:t>
            </a:r>
          </a:p>
          <a:p>
            <a:pPr eaLnBrk="1" hangingPunct="1">
              <a:lnSpc>
                <a:spcPct val="90000"/>
              </a:lnSpc>
            </a:pPr>
            <a:endParaRPr lang="en-US" sz="1400" dirty="0" smtClean="0">
              <a:solidFill>
                <a:srgbClr val="0070C0"/>
              </a:solidFill>
            </a:endParaRPr>
          </a:p>
          <a:p>
            <a:pPr eaLnBrk="1" hangingPunct="1">
              <a:lnSpc>
                <a:spcPct val="90000"/>
              </a:lnSpc>
            </a:pPr>
            <a:endParaRPr lang="en-US" sz="1800" dirty="0" smtClean="0">
              <a:solidFill>
                <a:srgbClr val="0070C0"/>
              </a:solidFill>
            </a:endParaRPr>
          </a:p>
          <a:p>
            <a:endParaRPr lang="en-US" dirty="0"/>
          </a:p>
        </p:txBody>
      </p:sp>
      <p:sp>
        <p:nvSpPr>
          <p:cNvPr id="4" name="Footer Placeholder 3"/>
          <p:cNvSpPr>
            <a:spLocks noGrp="1"/>
          </p:cNvSpPr>
          <p:nvPr>
            <p:ph type="ftr" sz="quarter" idx="11"/>
          </p:nvPr>
        </p:nvSpPr>
        <p:spPr/>
        <p:txBody>
          <a:bodyPr/>
          <a:lstStyle/>
          <a:p>
            <a:pPr>
              <a:defRPr/>
            </a:pPr>
            <a:r>
              <a:rPr lang="en-US" dirty="0" smtClean="0"/>
              <a:t>Increased Competition = Lower Cost to Taxpayers</a:t>
            </a:r>
            <a:endParaRPr lang="en-US" dirty="0"/>
          </a:p>
        </p:txBody>
      </p:sp>
      <p:sp>
        <p:nvSpPr>
          <p:cNvPr id="5" name="Rectangle 4"/>
          <p:cNvSpPr/>
          <p:nvPr/>
        </p:nvSpPr>
        <p:spPr bwMode="auto">
          <a:xfrm>
            <a:off x="6934200" y="76200"/>
            <a:ext cx="21336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76200"/>
            <a:ext cx="8229600" cy="1143000"/>
          </a:xfrm>
        </p:spPr>
        <p:txBody>
          <a:bodyPr/>
          <a:lstStyle/>
          <a:p>
            <a:r>
              <a:rPr lang="en-US" sz="3000" b="1" dirty="0" smtClean="0">
                <a:solidFill>
                  <a:srgbClr val="000000"/>
                </a:solidFill>
              </a:rPr>
              <a:t>1</a:t>
            </a:r>
            <a:r>
              <a:rPr lang="en-US" sz="3000" b="1" baseline="30000" dirty="0" smtClean="0">
                <a:solidFill>
                  <a:srgbClr val="000000"/>
                </a:solidFill>
              </a:rPr>
              <a:t>st</a:t>
            </a:r>
            <a:r>
              <a:rPr lang="en-US" sz="3000" b="1" dirty="0" smtClean="0">
                <a:solidFill>
                  <a:srgbClr val="000000"/>
                </a:solidFill>
              </a:rPr>
              <a:t> Screening </a:t>
            </a:r>
          </a:p>
        </p:txBody>
      </p:sp>
      <p:sp>
        <p:nvSpPr>
          <p:cNvPr id="9219" name="Content Placeholder 2"/>
          <p:cNvSpPr>
            <a:spLocks noGrp="1"/>
          </p:cNvSpPr>
          <p:nvPr>
            <p:ph idx="1"/>
          </p:nvPr>
        </p:nvSpPr>
        <p:spPr/>
        <p:txBody>
          <a:bodyPr/>
          <a:lstStyle/>
          <a:p>
            <a:r>
              <a:rPr lang="en-US" sz="2000" dirty="0" smtClean="0">
                <a:solidFill>
                  <a:srgbClr val="000000"/>
                </a:solidFill>
              </a:rPr>
              <a:t>All Vendors will receive a letter usually within 10 calendar days saying either: </a:t>
            </a:r>
          </a:p>
          <a:p>
            <a:endParaRPr lang="en-US" sz="2000" dirty="0" smtClean="0">
              <a:solidFill>
                <a:srgbClr val="000000"/>
              </a:solidFill>
            </a:endParaRPr>
          </a:p>
          <a:p>
            <a:pPr lvl="1"/>
            <a:r>
              <a:rPr lang="en-US" sz="2000" dirty="0" smtClean="0">
                <a:solidFill>
                  <a:srgbClr val="000000"/>
                </a:solidFill>
              </a:rPr>
              <a:t>Not in the best interest government at this time – full and open, already an approved source, lower than $10,000 annual buy value, no current or very low stock available, etc.</a:t>
            </a:r>
          </a:p>
          <a:p>
            <a:pPr lvl="1"/>
            <a:endParaRPr lang="en-US" sz="2000" dirty="0" smtClean="0">
              <a:solidFill>
                <a:srgbClr val="000000"/>
              </a:solidFill>
            </a:endParaRPr>
          </a:p>
          <a:p>
            <a:pPr lvl="1"/>
            <a:r>
              <a:rPr lang="en-US" sz="2000" dirty="0" smtClean="0">
                <a:solidFill>
                  <a:srgbClr val="000000"/>
                </a:solidFill>
              </a:rPr>
              <a:t>Engineering Support Activity (ESA) coordination is required, if they approve Reverse Engineering (RE) the minimum time to become an approved source is a year away.  YOU WILL NEED TO TELL US IF YOU WANT TO PROCEED</a:t>
            </a:r>
          </a:p>
          <a:p>
            <a:pPr lvl="1"/>
            <a:endParaRPr lang="en-US" sz="2000" dirty="0" smtClean="0">
              <a:solidFill>
                <a:srgbClr val="000000"/>
              </a:solidFill>
            </a:endParaRPr>
          </a:p>
          <a:p>
            <a:pPr lvl="1"/>
            <a:r>
              <a:rPr lang="en-US" sz="2000" dirty="0" smtClean="0">
                <a:solidFill>
                  <a:srgbClr val="000000"/>
                </a:solidFill>
              </a:rPr>
              <a:t>From 10/2010 to 5/2011 ONLY 60% allowed by ESA</a:t>
            </a:r>
          </a:p>
          <a:p>
            <a:endParaRPr lang="en-US" dirty="0" smtClean="0">
              <a:solidFill>
                <a:schemeClr val="bg1"/>
              </a:solidFill>
            </a:endParaRPr>
          </a:p>
          <a:p>
            <a:endParaRPr lang="en-US" dirty="0" smtClean="0">
              <a:solidFill>
                <a:schemeClr val="bg1"/>
              </a:solidFill>
            </a:endParaRPr>
          </a:p>
        </p:txBody>
      </p:sp>
      <p:sp>
        <p:nvSpPr>
          <p:cNvPr id="2" name="Rectangle 1"/>
          <p:cNvSpPr/>
          <p:nvPr/>
        </p:nvSpPr>
        <p:spPr bwMode="auto">
          <a:xfrm>
            <a:off x="6705600" y="76200"/>
            <a:ext cx="2362200" cy="990600"/>
          </a:xfrm>
          <a:prstGeom prst="rect">
            <a:avLst/>
          </a:prstGeom>
          <a:solidFill>
            <a:schemeClr val="tx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Tree>
  </p:cSld>
  <p:clrMapOvr>
    <a:masterClrMapping/>
  </p:clrMapOvr>
</p:sld>
</file>

<file path=ppt/theme/theme1.xml><?xml version="1.0" encoding="utf-8"?>
<a:theme xmlns:a="http://schemas.openxmlformats.org/drawingml/2006/main" name="Default Design">
  <a:themeElements>
    <a:clrScheme name="Custom 2">
      <a:dk1>
        <a:srgbClr val="003366"/>
      </a:dk1>
      <a:lt1>
        <a:srgbClr val="FFFFFF"/>
      </a:lt1>
      <a:dk2>
        <a:srgbClr val="000099"/>
      </a:dk2>
      <a:lt2>
        <a:srgbClr val="00B000"/>
      </a:lt2>
      <a:accent1>
        <a:srgbClr val="3366CC"/>
      </a:accent1>
      <a:accent2>
        <a:srgbClr val="00B000"/>
      </a:accent2>
      <a:accent3>
        <a:srgbClr val="AAAACA"/>
      </a:accent3>
      <a:accent4>
        <a:srgbClr val="DADADA"/>
      </a:accent4>
      <a:accent5>
        <a:srgbClr val="ADB8E2"/>
      </a:accent5>
      <a:accent6>
        <a:srgbClr val="009F00"/>
      </a:accent6>
      <a:hlink>
        <a:srgbClr val="C00000"/>
      </a:hlink>
      <a:folHlink>
        <a:srgbClr val="34479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5026</TotalTime>
  <Words>1167</Words>
  <Application>Microsoft Office PowerPoint</Application>
  <PresentationFormat>On-screen Show (4:3)</PresentationFormat>
  <Paragraphs>166</Paragraphs>
  <Slides>16</Slides>
  <Notes>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  Replenishment Parts Purchase or Borrow Program  </vt:lpstr>
      <vt:lpstr>Why RPPOB</vt:lpstr>
      <vt:lpstr>Why you might need RPPOB</vt:lpstr>
      <vt:lpstr>  A process by which parts are examined and analyzed to determine how they were manufactured, for the purpose of developing  a complete technical data package.  The normal expected result of reverse engineering is the creation of a technical data package suitable for manufacture of an item by new sources.</vt:lpstr>
      <vt:lpstr>  The RPPOB program supports reverse engineering and is designed to allow vendors to visually inspect, borrow or purchase Government owned material with the intent of becoming an approved source.</vt:lpstr>
      <vt:lpstr>RPPOB Methods</vt:lpstr>
      <vt:lpstr>RPPOB – What it is Not IAW DoD Instruction 4140.57</vt:lpstr>
      <vt:lpstr>Acquisition Method Suffix Codes </vt:lpstr>
      <vt:lpstr>1st Screening </vt:lpstr>
      <vt:lpstr>2nd Screening</vt:lpstr>
      <vt:lpstr>2nd Screening (Cont)</vt:lpstr>
      <vt:lpstr>TIMELINE </vt:lpstr>
      <vt:lpstr>Benefits</vt:lpstr>
      <vt:lpstr>What Is Needed  To Fill Request</vt:lpstr>
      <vt:lpstr>DLA Land And Maritime   Point of Contact</vt:lpstr>
      <vt:lpstr>                     Finding Potential Projects</vt:lpstr>
    </vt:vector>
  </TitlesOfParts>
  <Company>DLA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Value Engineering Tools for Contractor Support</dc:title>
  <dc:creator>DLA</dc:creator>
  <cp:lastModifiedBy>Sunday, Rocky E DLA CIV LAND AND MARITIME</cp:lastModifiedBy>
  <cp:revision>20057</cp:revision>
  <dcterms:created xsi:type="dcterms:W3CDTF">2006-06-14T13:09:28Z</dcterms:created>
  <dcterms:modified xsi:type="dcterms:W3CDTF">2016-03-31T13:42:46Z</dcterms:modified>
</cp:coreProperties>
</file>